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</p:sldIdLst>
  <p:sldSz cx="12192000" cy="6858000"/>
  <p:notesSz cx="6858000" cy="9144000"/>
  <p:embeddedFontLst>
    <p:embeddedFont>
      <p:font typeface="PT Sans" panose="020B0604020202020204" charset="-94"/>
      <p:regular r:id="rId14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910FE-DF26-4600-B395-992F68A25EDF}" v="18" dt="2024-05-31T13:41:21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0703340-527F-B8D7-AE5B-E01525580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D25C07F5-5006-7F1C-7DA8-A7A1AB91D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20663CE-DBDA-FB2E-4FBD-636B6C91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AE5C-B5F0-431F-A057-0A5B4EB0D717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ED38F40-E9D9-AA27-0D2B-AA97D87E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14806E81-E2AA-4513-28C7-45C3452E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BF24-7D25-4CE1-9FF3-924B36D3DB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103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B34D0E0-ADA9-BE8A-7423-7CB87077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FF15896A-54F9-642C-1B55-39DF39FF5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269913B-D6E1-DD74-C318-9DB79A47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AE5C-B5F0-431F-A057-0A5B4EB0D717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00AE9D27-5B00-E367-09E4-45EAD81B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6B0E84B-BE4C-5C08-A7AA-B2D6B7C8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BF24-7D25-4CE1-9FF3-924B36D3DB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99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587E72CB-378E-8D87-5E0A-0C9A338DA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5EA5BAD1-7FAC-3DE0-6477-2CD43C3A8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C9FA4A5-754F-6F34-010F-ED379C886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AE5C-B5F0-431F-A057-0A5B4EB0D717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2E7A8A9-18AE-0EC5-DA34-A2C85B9A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2ACAA978-501A-3DD3-8B24-C9134417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BF24-7D25-4CE1-9FF3-924B36D3DB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59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4EE43BA-C9F2-48CE-C0B7-5C0FD06C7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C655B74-CF5F-BBBB-C2B5-A06D32317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E8CEE28-A3A7-FD54-8368-9EFDBDC0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AE5C-B5F0-431F-A057-0A5B4EB0D717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3938AB3-7352-FD53-86DD-FBA73A6C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99C7E74-BD49-AFA8-4B98-D5987450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BF24-7D25-4CE1-9FF3-924B36D3DB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01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BE29485-95FC-8B4D-DBDC-C603A800D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706BB3F3-6495-F7AC-D5A6-961E1DE51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995EA5B-6520-C9DA-EDB6-CA054063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AE5C-B5F0-431F-A057-0A5B4EB0D717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E8FC441-AC76-DEF2-C362-561D2A25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58326FC-DC45-5838-5CAD-5BFC66B4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BF24-7D25-4CE1-9FF3-924B36D3DB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550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271F217-53FA-FF45-601E-51633F541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741E0B8-E6ED-3B4E-B02F-4A454C051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B5C3FB64-03B4-609D-93DA-3DCEDF325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7E881F27-7897-4E14-CA91-9C0CF0FF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AE5C-B5F0-431F-A057-0A5B4EB0D717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FA7E576F-5D27-06CD-6786-4BBFB706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6D40C33A-90F8-F105-0D30-492D3490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BF24-7D25-4CE1-9FF3-924B36D3DB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23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7203F19-3FFC-4F2A-6B48-C48C5D44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37A61A81-6D4C-D74A-92B3-E9F9988C0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02E817D3-9002-F225-ECF8-3BB8996D0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A52A2A7D-763A-E1CA-4782-88E26DA4D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995A9BA8-EC83-4AC9-6CE2-240D28C3B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1A723221-C0FC-9E2A-99DA-3B1178A91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AE5C-B5F0-431F-A057-0A5B4EB0D717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C451ECEF-2E19-BC2B-5B8A-964130475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EB16E307-C7A7-5B3D-4F33-A73B96DF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BF24-7D25-4CE1-9FF3-924B36D3DB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55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82E48CB-FB87-A26E-2BC2-29B0B71AF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7F871AC1-CC69-755B-054A-56CCF71E4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AE5C-B5F0-431F-A057-0A5B4EB0D717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15BAF2B8-1196-138C-E394-EFB5A317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AFAD2423-0D29-578B-AB92-B5A9703E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BF24-7D25-4CE1-9FF3-924B36D3DB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582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8368DB30-5F82-9406-725E-6BBE42D0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AE5C-B5F0-431F-A057-0A5B4EB0D717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CA355D96-7FE5-4D36-EA04-D82F6F77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90ECE097-11F5-2046-2951-81AEC5F49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BF24-7D25-4CE1-9FF3-924B36D3DB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51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401AB7-F169-3C4E-BE4D-4BDE22CF8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8853C2B-B720-C52D-9915-6A41120A8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B7B6B264-85D0-A899-4BA1-F3A956A75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0C5DF29-48A4-56C2-5DD1-7D5A4768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AE5C-B5F0-431F-A057-0A5B4EB0D717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D3F78A9A-8B92-E87C-95D8-670FFB52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9643BE1F-1C32-A868-539E-63680B306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BF24-7D25-4CE1-9FF3-924B36D3DB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5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56EF0E6-E3F0-1127-C242-28FEBDC6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3F13A11A-B37D-051A-9264-747B32885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00B452C0-E443-9689-5BFF-25C451EB8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6AD6831-5936-511E-D932-894CE4A3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AE5C-B5F0-431F-A057-0A5B4EB0D717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D51CC479-F443-591E-81E7-A59A4876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9524641-BBE2-1531-554B-D7E49CB9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BF24-7D25-4CE1-9FF3-924B36D3DB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97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CF5717B2-A5BC-9EB8-9694-C14B8180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2B60434A-6ACD-017A-74E6-6AD8F0B3A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832EC62-8F7F-27EA-6A42-107A338D7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01AE5C-B5F0-431F-A057-0A5B4EB0D717}" type="datetimeFigureOut">
              <a:rPr lang="tr-TR" smtClean="0"/>
              <a:t>3.06.2024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73DA711-F9AF-0B55-85CC-E21EDF65C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C028D1BE-6230-A75C-D8AA-352D8D9E9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B0BF24-7D25-4CE1-9FF3-924B36D3DB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041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9">
            <a:extLst>
              <a:ext uri="{FF2B5EF4-FFF2-40B4-BE49-F238E27FC236}">
                <a16:creationId xmlns:a16="http://schemas.microsoft.com/office/drawing/2014/main" xmlns="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Triangle 11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xmlns="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ACA9EC9-8044-863A-A1DD-A96B74BE4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1383528"/>
            <a:ext cx="5925989" cy="3167510"/>
          </a:xfrm>
        </p:spPr>
        <p:txBody>
          <a:bodyPr anchor="b">
            <a:normAutofit/>
          </a:bodyPr>
          <a:lstStyle/>
          <a:p>
            <a:r>
              <a:rPr lang="tr-TR" sz="3800" b="0" i="0" dirty="0">
                <a:effectLst/>
                <a:latin typeface="PT Sans" panose="020F0502020204030204" pitchFamily="34" charset="-94"/>
              </a:rPr>
              <a:t>Çocukluk Çağı Nörodejeneratif Hastalıkları Araştırma Derneği</a:t>
            </a:r>
            <a:br>
              <a:rPr lang="tr-TR" sz="3800" b="0" i="0" dirty="0">
                <a:effectLst/>
                <a:latin typeface="PT Sans" panose="020F0502020204030204" pitchFamily="34" charset="-94"/>
              </a:rPr>
            </a:br>
            <a:r>
              <a:rPr lang="tr-TR" sz="3800" b="0" i="0" dirty="0">
                <a:effectLst/>
                <a:latin typeface="PT Sans" panose="020F0502020204030204" pitchFamily="34" charset="-94"/>
              </a:rPr>
              <a:t>Vaka Sunumu</a:t>
            </a:r>
            <a:endParaRPr lang="tr-TR" sz="3800" dirty="0"/>
          </a:p>
        </p:txBody>
      </p:sp>
      <p:pic>
        <p:nvPicPr>
          <p:cNvPr id="5" name="Resim 4" descr="çizgi film, insan yüzü içeren bir resim&#10;&#10;Açıklama otomatik olarak oluşturuldu">
            <a:extLst>
              <a:ext uri="{FF2B5EF4-FFF2-40B4-BE49-F238E27FC236}">
                <a16:creationId xmlns:a16="http://schemas.microsoft.com/office/drawing/2014/main" xmlns="" id="{2037727A-97EA-BAAD-9573-6D51BC94A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7599140" y="2209474"/>
            <a:ext cx="2489416" cy="24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C098F6E-4CFF-8E02-3C18-08EB622F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ui-sans-serif"/>
              </a:rPr>
              <a:t>Olgu 2  Tanı Anında MRI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9D262728-0CB3-BE19-805C-16F41D3F9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4052" y="2694350"/>
            <a:ext cx="9403895" cy="2613887"/>
          </a:xfrm>
        </p:spPr>
      </p:pic>
    </p:spTree>
    <p:extLst>
      <p:ext uri="{BB962C8B-B14F-4D97-AF65-F5344CB8AC3E}">
        <p14:creationId xmlns:p14="http://schemas.microsoft.com/office/powerpoint/2010/main" val="2862608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8CFBF9D-331A-9C10-6EF9-9B78DA471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ui-sans-serif"/>
              </a:rPr>
              <a:t>Olgu 1 MRI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84287C5-0252-CBA8-1F0A-B677FDFD2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FA43AEA8-0755-B235-3FE4-48CA8ECD6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640" y="1874755"/>
            <a:ext cx="9541067" cy="46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16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öroloji kliniğinde insan beyninin taraması">
            <a:extLst>
              <a:ext uri="{FF2B5EF4-FFF2-40B4-BE49-F238E27FC236}">
                <a16:creationId xmlns:a16="http://schemas.microsoft.com/office/drawing/2014/main" xmlns="" id="{D690ABD3-04E3-C2C0-77D1-4D8190FF6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3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2F27642-7CC9-8B7F-95EC-639C62D0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ui-sans-serif"/>
              </a:rPr>
              <a:t>Tanı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DDFAD71-D6C6-9E49-3BC8-FB9D99D4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>
                <a:latin typeface="ui-sans-serif"/>
              </a:rPr>
              <a:t>Hastamızın tanısı için klinik ekzom yaptırdık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ui-sans-serif"/>
              </a:rPr>
              <a:t>ACBD5 (NM_001042473) geninde p.Arg398* (c.1192C&gt;T) varyantı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ui-sans-serif"/>
              </a:rPr>
              <a:t>Homozigot</a:t>
            </a:r>
            <a:endParaRPr lang="tr-TR" sz="2000" dirty="0">
              <a:latin typeface="ui-sans-serif"/>
            </a:endParaRPr>
          </a:p>
          <a:p>
            <a:pPr>
              <a:lnSpc>
                <a:spcPct val="150000"/>
              </a:lnSpc>
            </a:pPr>
            <a:r>
              <a:rPr lang="tr-TR" sz="2000" dirty="0">
                <a:latin typeface="ui-sans-serif"/>
              </a:rPr>
              <a:t>Peroksizomal oksidasyon defekti</a:t>
            </a:r>
          </a:p>
        </p:txBody>
      </p:sp>
    </p:spTree>
    <p:extLst>
      <p:ext uri="{BB962C8B-B14F-4D97-AF65-F5344CB8AC3E}">
        <p14:creationId xmlns:p14="http://schemas.microsoft.com/office/powerpoint/2010/main" val="421737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0471787-FB6B-A5A4-2090-E8559DD8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Olgu 1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A4D801A-EFB8-CFC8-B718-460DC50AE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Hasta Yaşı: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1.5 yaş kız hasta</a:t>
            </a:r>
          </a:p>
          <a:p>
            <a:pPr lvl="1">
              <a:lnSpc>
                <a:spcPct val="150000"/>
              </a:lnSpc>
            </a:pPr>
            <a: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Belirtiler: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Ateşli dönemde (39.5°C) gözlerde kırpma ve tüm vücutta kasılma şeklinde 1-2 dakika süren nöbet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379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27E8A34-A5DD-CA4E-0CCC-18B57D62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Geçmiş Tıbbi Durum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1C3C6B8-8B4B-CB00-D2ED-5D12CE0C8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Doğum Bilgileri: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Miadında, 3300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gr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ağırlığında, normal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spontan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doğum (NSD)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Prenatal, </a:t>
            </a:r>
            <a:r>
              <a:rPr lang="tr-TR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Natal</a:t>
            </a:r>
            <a: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, Postnatal Sıkıntılar: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Yok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Gelişim Dönemleri:</a:t>
            </a:r>
            <a:endParaRPr lang="tr-T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Baş tutma: 4 aylık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Destekli-desteksiz oturma: 5-6 aylık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Yürüme: 16 aylık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Konuşma: Tekli kelimeler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247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3E65ED4-59F0-C9C9-3880-5DFB62E60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Soygeçmiş</a:t>
            </a:r>
            <a: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7D10BEB-A4A7-DD8B-2759-1CED2DE0E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Anne-Baba Akrabalığı: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1. derece kuzen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 Kardeş: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6 yaşında kız,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nistagmus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, motor gerilik, epilepsi,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febril</a:t>
            </a: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</a:t>
            </a:r>
            <a:r>
              <a:rPr lang="tr-TR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konvülziyon</a:t>
            </a:r>
            <a:endParaRPr lang="tr-TR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48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B9AF298-0228-96B8-8135-ED368184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688"/>
          </a:xfrm>
        </p:spPr>
        <p:txBody>
          <a:bodyPr/>
          <a:lstStyle/>
          <a:p>
            <a: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Fizik </a:t>
            </a:r>
            <a:r>
              <a:rPr lang="tr-TR" b="1" i="0" dirty="0" smtClean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Muayene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ACE32D9-EBEC-AC1D-BE82-17FCF9291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4824413"/>
          </a:xfrm>
        </p:spPr>
        <p:txBody>
          <a:bodyPr>
            <a:normAutofit fontScale="47500" lnSpcReduction="20000"/>
          </a:bodyPr>
          <a:lstStyle/>
          <a:p>
            <a:pPr lvl="1">
              <a:lnSpc>
                <a:spcPct val="160000"/>
              </a:lnSpc>
            </a:pPr>
            <a:r>
              <a:rPr lang="tr-TR" sz="25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Boy, vücut ağırlığı, baş çevresi: &lt;3. </a:t>
            </a:r>
            <a:r>
              <a:rPr lang="tr-TR" sz="25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persentil</a:t>
            </a:r>
            <a:endParaRPr lang="tr-TR" sz="25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lvl="1">
              <a:lnSpc>
                <a:spcPct val="160000"/>
              </a:lnSpc>
            </a:pPr>
            <a:r>
              <a:rPr lang="tr-TR" sz="25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Belirgin Bulgular:</a:t>
            </a:r>
            <a:endParaRPr lang="tr-TR" sz="25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lvl="2">
              <a:lnSpc>
                <a:spcPct val="160000"/>
              </a:lnSpc>
            </a:pPr>
            <a:r>
              <a:rPr lang="tr-TR" sz="25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Nistagmus</a:t>
            </a:r>
            <a:endParaRPr lang="tr-TR" sz="25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lvl="2">
              <a:lnSpc>
                <a:spcPct val="160000"/>
              </a:lnSpc>
            </a:pPr>
            <a:r>
              <a:rPr lang="tr-TR" sz="25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Işığa duyarlılık</a:t>
            </a:r>
          </a:p>
          <a:p>
            <a:pPr lvl="1">
              <a:lnSpc>
                <a:spcPct val="160000"/>
              </a:lnSpc>
            </a:pPr>
            <a:r>
              <a:rPr lang="tr-TR" sz="25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Solunum, KVS, GİS muayenesi doğal</a:t>
            </a:r>
          </a:p>
          <a:p>
            <a:pPr lvl="1">
              <a:lnSpc>
                <a:spcPct val="160000"/>
              </a:lnSpc>
            </a:pPr>
            <a:r>
              <a:rPr lang="tr-TR" sz="25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Bilinç açık, aktif, göz teması mevcut</a:t>
            </a:r>
          </a:p>
          <a:p>
            <a:pPr lvl="1">
              <a:lnSpc>
                <a:spcPct val="160000"/>
              </a:lnSpc>
            </a:pPr>
            <a:r>
              <a:rPr lang="tr-TR" sz="25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Pupiller</a:t>
            </a:r>
            <a:r>
              <a:rPr lang="tr-TR" sz="25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</a:t>
            </a:r>
            <a:r>
              <a:rPr lang="tr-TR" sz="25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izokorik</a:t>
            </a:r>
            <a:endParaRPr lang="tr-TR" sz="25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lvl="1">
              <a:lnSpc>
                <a:spcPct val="160000"/>
              </a:lnSpc>
            </a:pPr>
            <a:r>
              <a:rPr lang="tr-TR" sz="25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Göz hareketleri her yöne serbest, </a:t>
            </a:r>
            <a:r>
              <a:rPr lang="tr-TR" sz="25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pitosis</a:t>
            </a:r>
            <a:r>
              <a:rPr lang="tr-TR" sz="25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yok, </a:t>
            </a:r>
            <a:r>
              <a:rPr lang="tr-TR" sz="25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nistagmus</a:t>
            </a:r>
            <a:r>
              <a:rPr lang="tr-TR" sz="25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mevcut</a:t>
            </a:r>
          </a:p>
          <a:p>
            <a:pPr lvl="1">
              <a:lnSpc>
                <a:spcPct val="160000"/>
              </a:lnSpc>
            </a:pPr>
            <a:r>
              <a:rPr lang="tr-TR" sz="25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Fasyal</a:t>
            </a:r>
            <a:r>
              <a:rPr lang="tr-TR" sz="25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asimetri yok</a:t>
            </a:r>
          </a:p>
          <a:p>
            <a:pPr lvl="1">
              <a:lnSpc>
                <a:spcPct val="160000"/>
              </a:lnSpc>
            </a:pPr>
            <a:r>
              <a:rPr lang="tr-TR" sz="25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Kas gücü: 4 ekstremitede </a:t>
            </a:r>
            <a:r>
              <a:rPr lang="tr-TR" sz="25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spontan</a:t>
            </a:r>
            <a:r>
              <a:rPr lang="tr-TR" sz="25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eşit hareketli</a:t>
            </a:r>
          </a:p>
          <a:p>
            <a:pPr lvl="1">
              <a:lnSpc>
                <a:spcPct val="160000"/>
              </a:lnSpc>
            </a:pPr>
            <a:r>
              <a:rPr lang="tr-TR" sz="25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Tonus doğal, ayak bileği </a:t>
            </a:r>
            <a:r>
              <a:rPr lang="tr-TR" sz="25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hiperekstansiyona</a:t>
            </a:r>
            <a:r>
              <a:rPr lang="tr-TR" sz="25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geliyor</a:t>
            </a:r>
          </a:p>
          <a:p>
            <a:pPr lvl="1">
              <a:lnSpc>
                <a:spcPct val="160000"/>
              </a:lnSpc>
            </a:pPr>
            <a:r>
              <a:rPr lang="tr-TR" sz="25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DTR'ler</a:t>
            </a:r>
            <a:r>
              <a:rPr lang="tr-TR" sz="25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</a:t>
            </a:r>
            <a:r>
              <a:rPr lang="tr-TR" sz="25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normoaktif</a:t>
            </a:r>
            <a:r>
              <a:rPr lang="tr-TR" sz="25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, </a:t>
            </a:r>
            <a:r>
              <a:rPr lang="tr-TR" sz="25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klonus</a:t>
            </a:r>
            <a:r>
              <a:rPr lang="tr-TR" sz="25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yok, </a:t>
            </a:r>
            <a:r>
              <a:rPr lang="tr-TR" sz="25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Babinski</a:t>
            </a:r>
            <a:r>
              <a:rPr lang="tr-TR" sz="25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negatif</a:t>
            </a:r>
          </a:p>
          <a:p>
            <a:pPr lvl="1">
              <a:lnSpc>
                <a:spcPct val="160000"/>
              </a:lnSpc>
            </a:pPr>
            <a:r>
              <a:rPr lang="tr-TR" sz="25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Yürüyüş paterni normal</a:t>
            </a:r>
          </a:p>
          <a:p>
            <a:pPr lvl="1">
              <a:lnSpc>
                <a:spcPct val="160000"/>
              </a:lnSpc>
            </a:pPr>
            <a:r>
              <a:rPr lang="tr-TR" sz="2500" dirty="0">
                <a:latin typeface="ui-sans-serif"/>
              </a:rPr>
              <a:t>Dismorfik bulgu yok</a:t>
            </a:r>
            <a:endParaRPr lang="tr-TR" sz="25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557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D05BCCE-D7CA-9764-64A8-D842B1A1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ui-sans-serif"/>
              </a:rPr>
              <a:t>Olgu 2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181AA95-219B-7255-CE0C-81C5C9FC3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z="1800" dirty="0">
                <a:latin typeface="ui-sans-serif"/>
              </a:rPr>
              <a:t>İlk olgunun kız kardeşi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ui-sans-serif"/>
              </a:rPr>
              <a:t>Ayakta tutunarak durabiliyor, Sadece oturabiliyor. 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ui-sans-serif"/>
              </a:rPr>
              <a:t>1 </a:t>
            </a:r>
            <a:r>
              <a:rPr lang="tr-TR" sz="1800" dirty="0" err="1">
                <a:latin typeface="ui-sans-serif"/>
              </a:rPr>
              <a:t>yaşinda</a:t>
            </a:r>
            <a:r>
              <a:rPr lang="tr-TR" sz="1800" dirty="0">
                <a:latin typeface="ui-sans-serif"/>
              </a:rPr>
              <a:t> yürümeye </a:t>
            </a:r>
            <a:r>
              <a:rPr lang="tr-TR" sz="1800" dirty="0" err="1">
                <a:latin typeface="ui-sans-serif"/>
              </a:rPr>
              <a:t>başlamiş</a:t>
            </a:r>
            <a:r>
              <a:rPr lang="tr-TR" sz="1800" dirty="0">
                <a:latin typeface="ui-sans-serif"/>
              </a:rPr>
              <a:t>. 2 </a:t>
            </a:r>
            <a:r>
              <a:rPr lang="tr-TR" sz="1800" dirty="0" err="1">
                <a:latin typeface="ui-sans-serif"/>
              </a:rPr>
              <a:t>yaşindan</a:t>
            </a:r>
            <a:r>
              <a:rPr lang="tr-TR" sz="1800" dirty="0">
                <a:latin typeface="ui-sans-serif"/>
              </a:rPr>
              <a:t> itibaren yürüyememeye </a:t>
            </a:r>
            <a:r>
              <a:rPr lang="tr-TR" sz="1800" dirty="0" err="1">
                <a:latin typeface="ui-sans-serif"/>
              </a:rPr>
              <a:t>başlamiş</a:t>
            </a:r>
            <a:r>
              <a:rPr lang="tr-TR" sz="1800" dirty="0">
                <a:latin typeface="ui-sans-serif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ui-sans-serif"/>
              </a:rPr>
              <a:t>1 yaş </a:t>
            </a:r>
            <a:r>
              <a:rPr lang="tr-TR" sz="1800" dirty="0" err="1">
                <a:latin typeface="ui-sans-serif"/>
              </a:rPr>
              <a:t>civari</a:t>
            </a:r>
            <a:r>
              <a:rPr lang="tr-TR" sz="1800" dirty="0">
                <a:latin typeface="ui-sans-serif"/>
              </a:rPr>
              <a:t> gözlerde titreme </a:t>
            </a:r>
            <a:r>
              <a:rPr lang="tr-TR" sz="1800" dirty="0" err="1">
                <a:latin typeface="ui-sans-serif"/>
              </a:rPr>
              <a:t>saptanmiş</a:t>
            </a:r>
            <a:r>
              <a:rPr lang="tr-TR" sz="1800" dirty="0">
                <a:latin typeface="ui-sans-serif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ui-sans-serif"/>
              </a:rPr>
              <a:t>4-5 kez ateşli nöbeti olmuş. En son 5 yıl önce olmuş. VPA </a:t>
            </a:r>
            <a:r>
              <a:rPr lang="tr-TR" sz="1800" dirty="0" err="1">
                <a:latin typeface="ui-sans-serif"/>
              </a:rPr>
              <a:t>kullaniyor</a:t>
            </a:r>
            <a:endParaRPr lang="tr-TR" sz="1800" dirty="0">
              <a:latin typeface="ui-sans-serif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475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B267BE4-26FA-A0FD-85CB-7B51D449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 fontScale="90000"/>
          </a:bodyPr>
          <a:lstStyle/>
          <a:p>
            <a:r>
              <a:rPr lang="tr-TR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Fizik </a:t>
            </a:r>
            <a:r>
              <a:rPr lang="tr-TR" b="1" i="0" dirty="0" smtClean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Muayene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F3C0B5B-BBC9-F5D7-B676-3357624E1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6325"/>
            <a:ext cx="10515600" cy="510063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>
                <a:latin typeface="ui-sans-serif"/>
              </a:rPr>
              <a:t>Boy, Vücut Ağırlığı, baş çevresi &lt;3p</a:t>
            </a:r>
          </a:p>
          <a:p>
            <a:pPr>
              <a:lnSpc>
                <a:spcPct val="170000"/>
              </a:lnSpc>
            </a:pPr>
            <a:r>
              <a:rPr lang="tr-T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Solunum, KVS, GİS muayenesi doğal</a:t>
            </a:r>
            <a:endParaRPr lang="tr-TR" dirty="0">
              <a:latin typeface="ui-sans-serif"/>
            </a:endParaRPr>
          </a:p>
          <a:p>
            <a:pPr>
              <a:lnSpc>
                <a:spcPct val="170000"/>
              </a:lnSpc>
            </a:pPr>
            <a:r>
              <a:rPr lang="tr-TR" dirty="0">
                <a:latin typeface="ui-sans-serif"/>
              </a:rPr>
              <a:t>Bilinç </a:t>
            </a:r>
            <a:r>
              <a:rPr lang="tr-TR" dirty="0" err="1">
                <a:latin typeface="ui-sans-serif"/>
              </a:rPr>
              <a:t>açik</a:t>
            </a:r>
            <a:r>
              <a:rPr lang="tr-TR" dirty="0">
                <a:latin typeface="ui-sans-serif"/>
              </a:rPr>
              <a:t>, </a:t>
            </a:r>
            <a:r>
              <a:rPr lang="tr-TR" dirty="0" err="1">
                <a:latin typeface="ui-sans-serif"/>
              </a:rPr>
              <a:t>aktif,göz</a:t>
            </a:r>
            <a:r>
              <a:rPr lang="tr-TR" dirty="0">
                <a:latin typeface="ui-sans-serif"/>
              </a:rPr>
              <a:t> </a:t>
            </a:r>
            <a:r>
              <a:rPr lang="tr-TR" dirty="0" err="1">
                <a:latin typeface="ui-sans-serif"/>
              </a:rPr>
              <a:t>temasi</a:t>
            </a:r>
            <a:r>
              <a:rPr lang="tr-TR" dirty="0">
                <a:latin typeface="ui-sans-serif"/>
              </a:rPr>
              <a:t> mevcut</a:t>
            </a:r>
          </a:p>
          <a:p>
            <a:pPr>
              <a:lnSpc>
                <a:spcPct val="170000"/>
              </a:lnSpc>
            </a:pPr>
            <a:r>
              <a:rPr lang="tr-TR" dirty="0" err="1">
                <a:latin typeface="ui-sans-serif"/>
              </a:rPr>
              <a:t>Pupiller</a:t>
            </a:r>
            <a:r>
              <a:rPr lang="tr-TR" dirty="0">
                <a:latin typeface="ui-sans-serif"/>
              </a:rPr>
              <a:t> </a:t>
            </a:r>
            <a:r>
              <a:rPr lang="tr-TR" dirty="0" err="1">
                <a:latin typeface="ui-sans-serif"/>
              </a:rPr>
              <a:t>izokorik</a:t>
            </a:r>
            <a:r>
              <a:rPr lang="tr-TR" dirty="0">
                <a:latin typeface="ui-sans-serif"/>
              </a:rPr>
              <a:t> </a:t>
            </a:r>
            <a:r>
              <a:rPr lang="tr-TR" dirty="0" err="1">
                <a:latin typeface="ui-sans-serif"/>
              </a:rPr>
              <a:t>dir</a:t>
            </a:r>
            <a:r>
              <a:rPr lang="tr-TR" dirty="0">
                <a:latin typeface="ui-sans-serif"/>
              </a:rPr>
              <a:t> /</a:t>
            </a:r>
            <a:r>
              <a:rPr lang="tr-TR" dirty="0" err="1">
                <a:latin typeface="ui-sans-serif"/>
              </a:rPr>
              <a:t>idir</a:t>
            </a:r>
            <a:r>
              <a:rPr lang="tr-TR" dirty="0">
                <a:latin typeface="ui-sans-serif"/>
              </a:rPr>
              <a:t>:++/++  </a:t>
            </a:r>
          </a:p>
          <a:p>
            <a:pPr>
              <a:lnSpc>
                <a:spcPct val="170000"/>
              </a:lnSpc>
            </a:pPr>
            <a:r>
              <a:rPr lang="tr-TR" dirty="0">
                <a:latin typeface="ui-sans-serif"/>
              </a:rPr>
              <a:t>Göz hareketleri her yöne serbest,  </a:t>
            </a:r>
            <a:r>
              <a:rPr lang="tr-TR" dirty="0" err="1">
                <a:latin typeface="ui-sans-serif"/>
              </a:rPr>
              <a:t>yukari</a:t>
            </a:r>
            <a:r>
              <a:rPr lang="tr-TR" dirty="0">
                <a:latin typeface="ui-sans-serif"/>
              </a:rPr>
              <a:t> </a:t>
            </a:r>
            <a:r>
              <a:rPr lang="tr-TR" dirty="0" err="1">
                <a:latin typeface="ui-sans-serif"/>
              </a:rPr>
              <a:t>bakiş</a:t>
            </a:r>
            <a:r>
              <a:rPr lang="tr-TR" dirty="0">
                <a:latin typeface="ui-sans-serif"/>
              </a:rPr>
              <a:t> </a:t>
            </a:r>
            <a:r>
              <a:rPr lang="tr-TR" dirty="0" err="1">
                <a:latin typeface="ui-sans-serif"/>
              </a:rPr>
              <a:t>kisitliliği</a:t>
            </a:r>
            <a:r>
              <a:rPr lang="tr-TR" dirty="0">
                <a:latin typeface="ui-sans-serif"/>
              </a:rPr>
              <a:t> + , </a:t>
            </a:r>
            <a:r>
              <a:rPr lang="tr-TR" dirty="0" err="1">
                <a:latin typeface="ui-sans-serif"/>
              </a:rPr>
              <a:t>nistagmus</a:t>
            </a:r>
            <a:endParaRPr lang="tr-TR" dirty="0">
              <a:latin typeface="ui-sans-serif"/>
            </a:endParaRPr>
          </a:p>
          <a:p>
            <a:pPr>
              <a:lnSpc>
                <a:spcPct val="170000"/>
              </a:lnSpc>
            </a:pPr>
            <a:r>
              <a:rPr lang="tr-TR" dirty="0" err="1">
                <a:latin typeface="ui-sans-serif"/>
              </a:rPr>
              <a:t>Fasyal</a:t>
            </a:r>
            <a:r>
              <a:rPr lang="tr-TR" dirty="0">
                <a:latin typeface="ui-sans-serif"/>
              </a:rPr>
              <a:t> asimetri yok</a:t>
            </a:r>
          </a:p>
          <a:p>
            <a:pPr>
              <a:lnSpc>
                <a:spcPct val="170000"/>
              </a:lnSpc>
            </a:pPr>
            <a:r>
              <a:rPr lang="tr-TR" dirty="0">
                <a:latin typeface="ui-sans-serif"/>
              </a:rPr>
              <a:t>Diğer </a:t>
            </a:r>
            <a:r>
              <a:rPr lang="tr-TR" dirty="0" err="1">
                <a:latin typeface="ui-sans-serif"/>
              </a:rPr>
              <a:t>kraniyal</a:t>
            </a:r>
            <a:r>
              <a:rPr lang="tr-TR" dirty="0">
                <a:latin typeface="ui-sans-serif"/>
              </a:rPr>
              <a:t> sinirler intakt</a:t>
            </a:r>
          </a:p>
          <a:p>
            <a:pPr>
              <a:lnSpc>
                <a:spcPct val="170000"/>
              </a:lnSpc>
            </a:pPr>
            <a:r>
              <a:rPr lang="tr-TR" dirty="0">
                <a:latin typeface="ui-sans-serif"/>
              </a:rPr>
              <a:t>Kas gücü: muayenesi </a:t>
            </a:r>
            <a:r>
              <a:rPr lang="tr-TR" dirty="0" err="1">
                <a:latin typeface="ui-sans-serif"/>
              </a:rPr>
              <a:t>yapilamadi</a:t>
            </a:r>
            <a:r>
              <a:rPr lang="tr-TR" dirty="0">
                <a:latin typeface="ui-sans-serif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tr-TR" dirty="0">
                <a:latin typeface="ui-sans-serif"/>
              </a:rPr>
              <a:t>Pes </a:t>
            </a:r>
            <a:r>
              <a:rPr lang="tr-TR" dirty="0" err="1">
                <a:latin typeface="ui-sans-serif"/>
              </a:rPr>
              <a:t>ekinovarus</a:t>
            </a:r>
            <a:endParaRPr lang="tr-TR" dirty="0">
              <a:latin typeface="ui-sans-serif"/>
            </a:endParaRPr>
          </a:p>
          <a:p>
            <a:pPr>
              <a:lnSpc>
                <a:spcPct val="170000"/>
              </a:lnSpc>
            </a:pPr>
            <a:r>
              <a:rPr lang="tr-TR" dirty="0">
                <a:latin typeface="ui-sans-serif"/>
              </a:rPr>
              <a:t>DTR </a:t>
            </a:r>
            <a:r>
              <a:rPr lang="tr-TR" dirty="0" err="1">
                <a:latin typeface="ui-sans-serif"/>
              </a:rPr>
              <a:t>ler</a:t>
            </a:r>
            <a:r>
              <a:rPr lang="tr-TR" dirty="0">
                <a:latin typeface="ui-sans-serif"/>
              </a:rPr>
              <a:t> </a:t>
            </a:r>
            <a:r>
              <a:rPr lang="tr-TR" dirty="0" err="1">
                <a:latin typeface="ui-sans-serif"/>
              </a:rPr>
              <a:t>canli</a:t>
            </a:r>
            <a:r>
              <a:rPr lang="tr-TR" dirty="0">
                <a:latin typeface="ui-sans-serif"/>
              </a:rPr>
              <a:t>, </a:t>
            </a:r>
            <a:r>
              <a:rPr lang="tr-TR" dirty="0" err="1">
                <a:latin typeface="ui-sans-serif"/>
              </a:rPr>
              <a:t>klonus</a:t>
            </a:r>
            <a:r>
              <a:rPr lang="tr-TR" dirty="0">
                <a:latin typeface="ui-sans-serif"/>
              </a:rPr>
              <a:t> yok </a:t>
            </a:r>
            <a:r>
              <a:rPr lang="tr-TR" dirty="0" err="1">
                <a:latin typeface="ui-sans-serif"/>
              </a:rPr>
              <a:t>babinski</a:t>
            </a:r>
            <a:r>
              <a:rPr lang="tr-TR" dirty="0">
                <a:latin typeface="ui-sans-serif"/>
              </a:rPr>
              <a:t> -/-</a:t>
            </a:r>
          </a:p>
          <a:p>
            <a:pPr>
              <a:lnSpc>
                <a:spcPct val="170000"/>
              </a:lnSpc>
            </a:pPr>
            <a:r>
              <a:rPr lang="tr-TR" dirty="0">
                <a:latin typeface="ui-sans-serif"/>
              </a:rPr>
              <a:t>Dismorfik bulgu yok</a:t>
            </a:r>
          </a:p>
          <a:p>
            <a:pPr>
              <a:lnSpc>
                <a:spcPct val="170000"/>
              </a:lnSpc>
            </a:pPr>
            <a:endParaRPr lang="tr-TR" dirty="0"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952511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DD0D7D0-9134-1ADD-258F-9DBA9B57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Laboratuar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907B7BE-8D92-C95B-3E4A-AE605ECE6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>
                <a:latin typeface="ui-sans-serif"/>
              </a:rPr>
              <a:t>Hemagram</a:t>
            </a:r>
            <a:r>
              <a:rPr lang="tr-TR" dirty="0">
                <a:latin typeface="ui-sans-serif"/>
              </a:rPr>
              <a:t> : Normal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ui-sans-serif"/>
              </a:rPr>
              <a:t>Tam biyokimya : Normal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ui-sans-serif"/>
              </a:rPr>
              <a:t>Metabolik tetkikler : Normal</a:t>
            </a:r>
          </a:p>
        </p:txBody>
      </p:sp>
    </p:spTree>
    <p:extLst>
      <p:ext uri="{BB962C8B-B14F-4D97-AF65-F5344CB8AC3E}">
        <p14:creationId xmlns:p14="http://schemas.microsoft.com/office/powerpoint/2010/main" val="27291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567997B-8E50-A28A-826F-E1EDA0CB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ui-sans-serif"/>
              </a:rPr>
              <a:t>Olgu 2 ilk MRI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F0158386-3861-EF84-8113-983A22C11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949" y="2648627"/>
            <a:ext cx="9480102" cy="2705334"/>
          </a:xfrm>
        </p:spPr>
      </p:pic>
    </p:spTree>
    <p:extLst>
      <p:ext uri="{BB962C8B-B14F-4D97-AF65-F5344CB8AC3E}">
        <p14:creationId xmlns:p14="http://schemas.microsoft.com/office/powerpoint/2010/main" val="1206991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345</Words>
  <Application>Microsoft Office PowerPoint</Application>
  <PresentationFormat>Geniş ekran</PresentationFormat>
  <Paragraphs>60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Aptos</vt:lpstr>
      <vt:lpstr>ui-sans-serif</vt:lpstr>
      <vt:lpstr>Aptos Display</vt:lpstr>
      <vt:lpstr>Arial</vt:lpstr>
      <vt:lpstr>PT Sans</vt:lpstr>
      <vt:lpstr>Office Teması</vt:lpstr>
      <vt:lpstr>Çocukluk Çağı Nörodejeneratif Hastalıkları Araştırma Derneği Vaka Sunumu</vt:lpstr>
      <vt:lpstr>Olgu 1 </vt:lpstr>
      <vt:lpstr>Geçmiş Tıbbi Durum</vt:lpstr>
      <vt:lpstr>Soygeçmiş:</vt:lpstr>
      <vt:lpstr>Fizik Muayene</vt:lpstr>
      <vt:lpstr>Olgu 2</vt:lpstr>
      <vt:lpstr>Fizik Muayene</vt:lpstr>
      <vt:lpstr>Laboratuar</vt:lpstr>
      <vt:lpstr>Olgu 2 ilk MRI</vt:lpstr>
      <vt:lpstr>Olgu 2  Tanı Anında MRI</vt:lpstr>
      <vt:lpstr>Olgu 1 MRI</vt:lpstr>
      <vt:lpstr>Tanı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Çocukluk Çağı Nörodejeneratif Hastalıkları Araştırma Derneği Vaka Sunumu</dc:title>
  <dc:creator>Yılmaz Akbaş</dc:creator>
  <cp:lastModifiedBy>cengiz havalı</cp:lastModifiedBy>
  <cp:revision>3</cp:revision>
  <dcterms:created xsi:type="dcterms:W3CDTF">2024-05-28T08:20:00Z</dcterms:created>
  <dcterms:modified xsi:type="dcterms:W3CDTF">2024-06-03T08:13:39Z</dcterms:modified>
</cp:coreProperties>
</file>