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PT Sans" panose="020B0604020202020204" charset="-94"/>
      <p:regular r:id="rId13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5002D1-59DC-453B-B013-CFFDC979C816}" v="14" dt="2024-06-01T14:02:54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8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B4A4781-5D35-DD20-5770-E6D431929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9822A2B5-E7E9-FD20-4AF4-B089B6B4B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F5D6A77-D7B1-B46E-E009-0B67AEF8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8F1007B-4047-9C9C-4AC6-F9C64751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EC75B8F-3FB7-0888-1C44-43E61BC5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738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A6067D3-977B-8AC8-5607-6B39BC7D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BCA91C6B-68C2-2550-7D55-FD3FE20FA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16B3577-A8F9-2C8F-0B25-31E2FB1AC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60695ED-FF4A-679C-BEDD-C8E747F4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1892D4B-ADF3-1E66-6EFF-0EA5C8A1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7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B1EF3F36-33C7-927E-D15D-4E400E6FA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80E4CE58-435B-3CDC-0192-0AFF2DB35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B7D4177-059C-918E-3F58-13F964A5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6BCE7E6F-9382-3253-8078-9B368EE30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A405F97-E6A9-4D43-C44B-86C41F51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1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57D2A1E-40C8-A4F0-DAA7-8FFFB6C8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E102255-4FA9-4B5A-F79F-A914A621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52A8772-49DB-B21B-6848-D84E9002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139098D-08D7-4DA3-A634-A89D78AC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4219008-EAD6-79F2-F135-6EE845FD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4327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B3401CE-B710-7E76-6EC7-0A8560A1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5A37158-A775-8323-6407-35492ECF8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443C4F8-505E-025A-CD8E-E0145F28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16E0AED3-DA00-DE95-E744-A0F32234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1048C30-E33B-683A-99E8-2C7310F1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340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E2DAACD-9C86-A67C-2A9F-A18167CA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96B0992-F675-1867-870D-D0D05743F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FB86C38-E05A-E259-0A9A-71BF806D7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DF0766E-D182-E583-A58C-BDE2B3303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70314971-449B-6775-E4C4-6B131707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2941AB52-03D6-708B-A343-9A76EFF9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809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F09C260-B2B8-EA63-08C2-34FD4121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F81F604F-751C-4885-994D-9868B03E4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E2A72309-740E-00D1-02FC-0025D20F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9E462E66-0531-48A5-7E64-526508BAE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10AAE83C-E62F-4E56-5373-C750683B0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832CA8D5-A7BD-140A-334A-93265FE7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4878F37B-7DAF-E6AE-E63C-42A562A3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EBC49761-AC5C-6786-6F0F-573D0FBF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851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9DE6506-ECC3-DF6A-7F2F-531055CA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030CBCF8-B1A8-10C0-A0C8-DDBAA51F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463274D8-B3E2-277E-E3FD-C89C243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0B34F7CA-69EA-A531-9032-EEB9D2F0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1958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71D5246E-06BD-519E-547D-008EAB85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B2B3A8CD-8A7C-F8A2-9D0C-7D9487D74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0935542B-169C-D71A-F988-A666D26B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39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E1BE558-756B-7DC0-37DF-4A7166D2F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28F062A-6B5D-0BA4-E15C-CE9097F46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AE78CF72-F6C9-20EF-E9D9-640B9A8F7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088D3B2-ECDA-AF83-3734-4BA64F7F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7B19EC68-3EE9-B107-6AC3-571FA3EE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F1B0C14-1715-D672-8D5D-D3777A22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28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6DA6B13-912C-7CED-D36B-AC03DFCB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E11E4794-DC8D-260F-B08E-EA91CF260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F483D06D-D984-AAC7-ECE2-3F97DAF87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2B5EBC88-5C84-B849-7BFA-4AC4292D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CC4B718-064E-B963-2F89-FEF8B178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E19D46E-8587-9D76-496A-B73A9CA5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105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F4A1E5D9-B0EE-8E7F-DDD2-D8BD353D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83D046A5-5E2F-62BB-151F-436EC382F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F1F500F-FE85-AF63-77AA-BFCED28DA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FDF65-4CD2-4759-ACA1-7B03E788BEB9}" type="datetimeFigureOut">
              <a:rPr lang="tr-TR" smtClean="0"/>
              <a:t>3.06.2024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09C4EBA7-40F2-C6DB-3A1C-28FC762B2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EC1F62F-583A-1806-4939-B41AF224B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4E1A5-7F28-4115-82E4-069CCE3C0D5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656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ACA9EC9-8044-863A-A1DD-A96B74BE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r>
              <a:rPr lang="tr-TR" sz="4400" b="0" i="0" dirty="0">
                <a:effectLst/>
                <a:latin typeface="PT Sans" panose="020F0502020204030204" pitchFamily="34" charset="-94"/>
              </a:rPr>
              <a:t>Çocukluk Çağı Nörodejeneratif Hastalıkları Araştırma Derneği</a:t>
            </a:r>
            <a:br>
              <a:rPr lang="tr-TR" sz="4400" b="0" i="0" dirty="0">
                <a:effectLst/>
                <a:latin typeface="PT Sans" panose="020F0502020204030204" pitchFamily="34" charset="-94"/>
              </a:rPr>
            </a:br>
            <a:r>
              <a:rPr lang="tr-TR" sz="4400" b="0" i="0" dirty="0">
                <a:effectLst/>
                <a:latin typeface="PT Sans" panose="020F0502020204030204" pitchFamily="34" charset="-94"/>
              </a:rPr>
              <a:t>Vaka Sunumu</a:t>
            </a:r>
            <a:endParaRPr lang="tr-TR" sz="44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2037727A-97EA-BAAD-9573-6D51BC94A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3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002630-VIDEO-2024-03-27-21-35-02">
            <a:hlinkClick r:id="" action="ppaction://media"/>
            <a:extLst>
              <a:ext uri="{FF2B5EF4-FFF2-40B4-BE49-F238E27FC236}">
                <a16:creationId xmlns:a16="http://schemas.microsoft.com/office/drawing/2014/main" xmlns="" id="{7CB5AFA7-FDE6-AEAA-B223-01133D5F4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5474" y="643467"/>
            <a:ext cx="3147651" cy="5571066"/>
          </a:xfrm>
          <a:prstGeom prst="rect">
            <a:avLst/>
          </a:prstGeom>
        </p:spPr>
      </p:pic>
      <p:pic>
        <p:nvPicPr>
          <p:cNvPr id="8" name="00002624-VIDEO-2024-03-27-21-34-07">
            <a:hlinkClick r:id="" action="ppaction://media"/>
            <a:extLst>
              <a:ext uri="{FF2B5EF4-FFF2-40B4-BE49-F238E27FC236}">
                <a16:creationId xmlns:a16="http://schemas.microsoft.com/office/drawing/2014/main" xmlns="" id="{E990C232-4B16-4036-D590-3830957C27FC}"/>
              </a:ext>
            </a:extLst>
          </p:cNvPr>
          <p:cNvPicPr>
            <a:picLocks noGrp="1" noChangeAspect="1"/>
          </p:cNvPicPr>
          <p:nvPr>
            <p:ph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8873" y="643467"/>
            <a:ext cx="31476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7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81A5425-7710-E6DF-991E-D4852D6A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Tanı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E32BB22-AD1C-E1F7-50E3-1D768A18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WES analizi sonucunda LBSL (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Leukoencephalopathy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with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Brainstem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Spinal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Cord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Involvement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and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Lactate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Elevation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) ön tanısı ile değerlendirildi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DARS2 geni ile ilişkili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LBSL'den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farklı olarak, bu hastada DARS1 geninde kompound heterozigot mutasyon </a:t>
            </a:r>
            <a:r>
              <a:rPr lang="tr-TR" b="0" i="0" dirty="0" smtClean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saptandı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D0D0D"/>
                </a:solidFill>
                <a:highlight>
                  <a:srgbClr val="FFFFFF"/>
                </a:highlight>
                <a:latin typeface="ui-sans-serif"/>
              </a:rPr>
              <a:t>Bu mutasyonlar HBSL </a:t>
            </a:r>
            <a:r>
              <a:rPr lang="tr-TR" smtClean="0">
                <a:solidFill>
                  <a:srgbClr val="0D0D0D"/>
                </a:solidFill>
                <a:highlight>
                  <a:srgbClr val="FFFFFF"/>
                </a:highlight>
                <a:latin typeface="ui-sans-serif"/>
              </a:rPr>
              <a:t>ile ilişkili bulundu</a:t>
            </a:r>
            <a:endParaRPr lang="tr-TR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46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4899C86-81D1-FAAB-89C7-07A1A03D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4.5 Yaşındaki Kız Hasta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777EDE8-FFF1-F5BE-87D5-98C74630F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Şikayet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Değişik yürüme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Koşarken zorlanma</a:t>
            </a:r>
          </a:p>
          <a:p>
            <a:pPr algn="l"/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Hikaye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13 aylıkken yürümeye başlamış.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1.5 yaşında dizleri bükük ve içe basar şekilde yürüdüğü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farkedilmiş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Çok kez farklı ortopedi hekimleri tarafından değerlendirilmiş, anormallik saptanmamış, yaşla birlikte düzeleceği söylenmiş.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Son zamanlarda yürümedeki farklılık giderek belirginleşmiş, koşarken zorlanmaya başlamış.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9336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697AF3E-CAA9-D37D-6A3D-0ABDCEE6B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Özgeçmiş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A1E64C5-7288-FBA2-1476-FC11F0515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Doğum ağırlığı: 3920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gr</a:t>
            </a:r>
            <a:endParaRPr lang="tr-TR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Boy: 50 cm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Prenatal/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Natal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öykü: Sorunsuz gebelik.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NST’de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düzensizleşme olunca C/S ile doğum.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Küvezde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kalmamış, hemen anne yanına verilmiş.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Emme: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Sarılık, hipoglisemi, konvülsiyon öyküsü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Motor gelişim basamakları: Baş tutma 3. ay, dönme 5. ay, emekleme 9. ay, yürüme 13 ay.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Dil gelişimi: Çift dil (Rusça ve Türkçe). Tek kelimeler 1 yaş 9 ay, Türkçe cümle kurma 2.5-3 yaş.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Şu anda her iki dilde cümle kurabiliyor, kendini ifade edebiliyor.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Sfinkter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kontrolü: Gece kuru, gündüz idrar kaçırma mevcut.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374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D68BE26-DC9E-0067-3DD4-070E4C3D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Soygeçmiş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837D33F-4439-1739-3EE4-82576EF95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Akrabalık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Bir kız kardeş: sağlıklı.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Ailede benzer birey yok.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952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BD154FA-219C-62D0-FB06-42989835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Fizik Muayene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658F3C0-A6B5-DAAE-6447-8E24702EB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VA: 15 kg (10-25p)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Boy: 100 cm (10p)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Baş çevresi: 51 cm (50p)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Genel durumu iyi, bilinç açık, koopere, oryante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Kraniyal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sinirler intakt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Kas gücü: Kalça fleksiyon ve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ekstansiyonunda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hafif güçsüzlük, üst ekstremite kas gücü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DTR’ler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canlı,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klonus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1-2 atım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Yürüyüş paterni spastik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Serebellar testler becerikli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Diğer sistem bakıları: olağan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286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0F386D4-A1C9-67D6-E553-A6C5DC03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İzlemler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971D64D-689D-79D0-9D0F-8026F38D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Bilişsel açıdan yaşıtları ile uyumlu görünüyor.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Epilepsi veya EEG öyküsü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Eklem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laksitesi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Kaba yüz görünümü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Duyu muayenesinde özellik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Sakral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bölgede tüylenme,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dimple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hemanjiyom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Kas güçsüzlüğü ve alt motor nöron bulguları gözlenmedi.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Ortopedik değerlendirmelerde kemik deformitesi saptanmamış.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Eforla şikayetlerde artış mevcut, çabuk yorulma tarifleniyor.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Cilt bulgusu yok.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Spastik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paraparezi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etyolojisi araştırılması önerildi.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4799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7B4BD76-E533-283F-EFDA-97A6BD033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Laboratuvar Bulguları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4D73F5B-710C-C6AF-C588-B11542A97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Hemogram: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Biyokimya: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CK: 78 IU/L (normal)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B12: 487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TFT: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Elektrolitler: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Kan gazı: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Laktat ve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piruvat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Karnitin-açil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karnitin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analizi: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Kan ve idrar amino asit kromatografisi: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İdrar organik asit analizi: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VLCFA: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Lizozomal enzim paneli: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Biyotinizdaz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 aktivitesi: Normal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Amonyak: Normal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6364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5953ECD-9D83-DE66-DB22-8865E80E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Görüntüleme Bulguları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FAEC54A-DE77-AB59-08AA-E689A0890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Beyin MR: Beyaz cevherde yaygın T2 FLAIR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hiperintensiteler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santral beyaz cevher alanında tutulum.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Kortikal tutulum yok, kortikospinal traktus tutulumu gözlenmedi.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Korpus </a:t>
            </a:r>
            <a:r>
              <a:rPr lang="tr-TR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kallozum</a:t>
            </a: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, beyin sapı ve serebellar beyaz cevher normal.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Servikal MR: Posterior servikal uzun segment tutulum.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1766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0002580-VIDEO-2024-03-27-21-17-11">
            <a:hlinkClick r:id="" action="ppaction://media"/>
            <a:extLst>
              <a:ext uri="{FF2B5EF4-FFF2-40B4-BE49-F238E27FC236}">
                <a16:creationId xmlns:a16="http://schemas.microsoft.com/office/drawing/2014/main" xmlns="" id="{2E303647-B492-0F47-D083-71091E32B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5474" y="643467"/>
            <a:ext cx="3147651" cy="5571066"/>
          </a:xfrm>
          <a:prstGeom prst="rect">
            <a:avLst/>
          </a:prstGeom>
        </p:spPr>
      </p:pic>
      <p:pic>
        <p:nvPicPr>
          <p:cNvPr id="6" name="00002581-VIDEO-2024-03-27-21-17-31">
            <a:hlinkClick r:id="" action="ppaction://media"/>
            <a:extLst>
              <a:ext uri="{FF2B5EF4-FFF2-40B4-BE49-F238E27FC236}">
                <a16:creationId xmlns:a16="http://schemas.microsoft.com/office/drawing/2014/main" xmlns="" id="{EE600140-EADD-EBEA-22ED-C7E387DA04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8873" y="643467"/>
            <a:ext cx="31476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483</Words>
  <Application>Microsoft Office PowerPoint</Application>
  <PresentationFormat>Geniş ekran</PresentationFormat>
  <Paragraphs>73</Paragraphs>
  <Slides>11</Slides>
  <Notes>0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7" baseType="lpstr">
      <vt:lpstr>ui-sans-serif</vt:lpstr>
      <vt:lpstr>PT Sans</vt:lpstr>
      <vt:lpstr>Aptos</vt:lpstr>
      <vt:lpstr>Arial</vt:lpstr>
      <vt:lpstr>Aptos Display</vt:lpstr>
      <vt:lpstr>Office Teması</vt:lpstr>
      <vt:lpstr>Çocukluk Çağı Nörodejeneratif Hastalıkları Araştırma Derneği Vaka Sunumu</vt:lpstr>
      <vt:lpstr>4.5 Yaşındaki Kız Hasta</vt:lpstr>
      <vt:lpstr>Özgeçmiş</vt:lpstr>
      <vt:lpstr>Soygeçmiş</vt:lpstr>
      <vt:lpstr>Fizik Muayene</vt:lpstr>
      <vt:lpstr>İzlemler</vt:lpstr>
      <vt:lpstr>Laboratuvar Bulguları</vt:lpstr>
      <vt:lpstr>Görüntüleme Bulguları</vt:lpstr>
      <vt:lpstr>PowerPoint Sunusu</vt:lpstr>
      <vt:lpstr>PowerPoint Sunusu</vt:lpstr>
      <vt:lpstr>Tanı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Çocukluk Çağı Nörodejeneratif Hastalıkları Araştırma Derneği Vaka Sunumu</dc:title>
  <dc:creator>Yılmaz Akbaş</dc:creator>
  <cp:lastModifiedBy>cengiz havalı</cp:lastModifiedBy>
  <cp:revision>3</cp:revision>
  <dcterms:created xsi:type="dcterms:W3CDTF">2024-06-01T13:51:22Z</dcterms:created>
  <dcterms:modified xsi:type="dcterms:W3CDTF">2024-06-03T11:55:25Z</dcterms:modified>
</cp:coreProperties>
</file>