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5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292483F-E8C5-4A11-870C-BF7580617B57}" v="11" dt="2024-06-01T13:33:12.720"/>
    <p1510:client id="{FAA4CBAB-7284-425C-AE8A-3CA90D2DF6E8}" v="1" dt="2024-06-01T14:02:41.2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758" y="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525B1EAA-A966-25AB-58CA-E6A3514183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xmlns="" id="{31EAB6C3-FBF0-AEA1-DEEE-38BF1A0DDA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xmlns="" id="{BF55E237-B50B-9641-D8E2-6A6C55BF5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5227E-E1FE-4106-8E56-DDFA6032ADC8}" type="datetimeFigureOut">
              <a:rPr lang="tr-TR" smtClean="0"/>
              <a:t>3.06.2024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xmlns="" id="{1E65C798-E0EE-8477-F3A1-A00169303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xmlns="" id="{567DEFCD-C248-E1A6-5BBC-B3A336960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E3AD5-449A-49A8-AC8B-31720A1685A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89129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E8787EC5-AB05-CBC5-B0E9-602BA3931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xmlns="" id="{CBDA1130-9C4E-4B3A-DDEF-42D49A327D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xmlns="" id="{817C4C40-5B39-8115-18B6-135DB02CAA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5227E-E1FE-4106-8E56-DDFA6032ADC8}" type="datetimeFigureOut">
              <a:rPr lang="tr-TR" smtClean="0"/>
              <a:t>3.06.2024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xmlns="" id="{02F3B314-AFDE-F642-1A28-19A363C24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xmlns="" id="{B5ACD26F-BE19-C322-58DE-6068DA6B1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E3AD5-449A-49A8-AC8B-31720A1685A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055856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xmlns="" id="{3B2E9BD1-AA25-16BA-5D69-80C52D83C0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xmlns="" id="{8A1AEA9E-2CE8-A77B-5C27-EEF3AE24BB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xmlns="" id="{9962E2F4-759A-D5C8-43C7-F9A8492A2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5227E-E1FE-4106-8E56-DDFA6032ADC8}" type="datetimeFigureOut">
              <a:rPr lang="tr-TR" smtClean="0"/>
              <a:t>3.06.2024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xmlns="" id="{EB4053EB-398F-92B5-8178-91891BD5C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xmlns="" id="{9FDD1C3F-B28C-E56D-809F-3612B65C8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E3AD5-449A-49A8-AC8B-31720A1685A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81350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D5D15FB8-8695-149E-35BC-3DDDFEE3F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C09537C5-17E7-D258-4BC9-BAD06E9781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xmlns="" id="{CF4F3812-FF42-62A7-B938-1EF2CFBEB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5227E-E1FE-4106-8E56-DDFA6032ADC8}" type="datetimeFigureOut">
              <a:rPr lang="tr-TR" smtClean="0"/>
              <a:t>3.06.2024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xmlns="" id="{5E3CCEEC-53C5-E127-D9DF-102D6A2A3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xmlns="" id="{D943F490-2656-613B-C192-427A05231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E3AD5-449A-49A8-AC8B-31720A1685A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19425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03633C49-20A3-CE82-24C7-78C81D14A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xmlns="" id="{2A030F76-67C2-0A2D-33E9-7E27EC9570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xmlns="" id="{6AA75B94-C554-0430-D0C0-4CD18C839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5227E-E1FE-4106-8E56-DDFA6032ADC8}" type="datetimeFigureOut">
              <a:rPr lang="tr-TR" smtClean="0"/>
              <a:t>3.06.2024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xmlns="" id="{7136EE5F-D448-1453-162B-43A1DF47C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xmlns="" id="{6C946916-1AC8-C649-0CE0-8ECF28126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E3AD5-449A-49A8-AC8B-31720A1685A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11265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A6F31E7D-C481-697C-B7E2-6B7460CE5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BF82484A-10D7-3F4A-B295-8134C7C4F5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xmlns="" id="{A989026F-A83C-4B06-796D-3D3A352469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xmlns="" id="{509D716E-F079-F8B2-5644-C602AC895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5227E-E1FE-4106-8E56-DDFA6032ADC8}" type="datetimeFigureOut">
              <a:rPr lang="tr-TR" smtClean="0"/>
              <a:t>3.06.2024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xmlns="" id="{BE20C8FC-9178-6DC6-84B3-33F330098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xmlns="" id="{F6218F7A-E1B7-D349-B9D1-4BFD7E42B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E3AD5-449A-49A8-AC8B-31720A1685A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57922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A2928269-5DEA-6381-304B-1659B89AA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xmlns="" id="{A5909D07-6330-5342-2440-F3D767B12C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xmlns="" id="{FA0413C8-A136-CCF5-07F7-9CFECB207D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xmlns="" id="{507D9ECE-3C62-0578-97BE-B0AA467B40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xmlns="" id="{902AFB24-94E9-B4A1-A84A-444847C353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xmlns="" id="{8C47A6A7-AB40-1F0B-0D0E-1216566083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5227E-E1FE-4106-8E56-DDFA6032ADC8}" type="datetimeFigureOut">
              <a:rPr lang="tr-TR" smtClean="0"/>
              <a:t>3.06.2024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xmlns="" id="{77A08A24-048C-B8AF-342A-B87C72F9A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xmlns="" id="{1404F8C0-0B6A-420B-CB22-DFA6845AB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E3AD5-449A-49A8-AC8B-31720A1685A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34602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9323659E-1168-59C8-E3A2-6C119FC3C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xmlns="" id="{BB6438F3-05F7-3A17-A33B-740730AD2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5227E-E1FE-4106-8E56-DDFA6032ADC8}" type="datetimeFigureOut">
              <a:rPr lang="tr-TR" smtClean="0"/>
              <a:t>3.06.2024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xmlns="" id="{DA127361-1752-A4AC-DFF7-A49E9AF7A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xmlns="" id="{87F66E93-6B45-81D2-DB19-26F9379DC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E3AD5-449A-49A8-AC8B-31720A1685A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36564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E88FF7D2-509A-79AB-08B5-C94EA0F73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5227E-E1FE-4106-8E56-DDFA6032ADC8}" type="datetimeFigureOut">
              <a:rPr lang="tr-TR" smtClean="0"/>
              <a:t>3.06.2024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xmlns="" id="{2B441D5C-C2C8-D16E-0BA9-4477291D5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xmlns="" id="{86FD0EAD-8FD2-BD96-77B8-29ADF087F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E3AD5-449A-49A8-AC8B-31720A1685A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48797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BA6274F6-AC2D-40D6-B409-9BCFF2553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452708AC-6A8A-D2D2-8704-B70554C700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xmlns="" id="{08D15134-E621-841C-556F-6B6D3659ED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xmlns="" id="{0ABB8CF5-9BE2-EC37-71ED-6D77CB045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5227E-E1FE-4106-8E56-DDFA6032ADC8}" type="datetimeFigureOut">
              <a:rPr lang="tr-TR" smtClean="0"/>
              <a:t>3.06.2024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xmlns="" id="{C5C12B29-66BD-56CA-B820-BC976C8CB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xmlns="" id="{520A66BB-B752-2445-4E1E-F1FF96F18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E3AD5-449A-49A8-AC8B-31720A1685A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09981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83E06415-6C2A-A4CB-14DE-CE1350105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xmlns="" id="{9015DD82-4971-EE26-A8F0-22489359D8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xmlns="" id="{1FAD5A53-9C81-D6C2-1F93-24E78F01D1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xmlns="" id="{221327E2-E8D7-A525-6FE9-6E1D06D61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5227E-E1FE-4106-8E56-DDFA6032ADC8}" type="datetimeFigureOut">
              <a:rPr lang="tr-TR" smtClean="0"/>
              <a:t>3.06.2024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xmlns="" id="{AC68A23D-2BF1-14E8-2DB2-C14C11830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xmlns="" id="{BA95BB4B-1810-3D0F-6A08-F505C0ED2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E3AD5-449A-49A8-AC8B-31720A1685A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88091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xmlns="" id="{6AD170D2-FBEA-5EFA-FD34-CA262F148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xmlns="" id="{71F61637-25C6-305B-8C2A-772808932A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xmlns="" id="{59660B33-19C9-C52D-E4E6-B4972C93A4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805227E-E1FE-4106-8E56-DDFA6032ADC8}" type="datetimeFigureOut">
              <a:rPr lang="tr-TR" smtClean="0"/>
              <a:t>3.06.2024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xmlns="" id="{B747DFBC-8C65-0848-B64F-B5D6DD523A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xmlns="" id="{B96DB307-490D-8862-089B-F8CC378BA5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B3E3AD5-449A-49A8-AC8B-31720A1685A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94938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mp4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5" Type="http://schemas.microsoft.com/office/2007/relationships/media" Target="../media/media3.mp4"/><Relationship Id="rId10" Type="http://schemas.openxmlformats.org/officeDocument/2006/relationships/image" Target="../media/image4.png"/><Relationship Id="rId4" Type="http://schemas.openxmlformats.org/officeDocument/2006/relationships/video" Target="../media/media2.mp4"/><Relationship Id="rId9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1ACA9EC9-8044-863A-A1DD-A96B74BE48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3876" y="1012536"/>
            <a:ext cx="6176962" cy="3163224"/>
          </a:xfrm>
        </p:spPr>
        <p:txBody>
          <a:bodyPr anchor="t">
            <a:normAutofit/>
          </a:bodyPr>
          <a:lstStyle/>
          <a:p>
            <a:r>
              <a:rPr lang="tr-TR" sz="4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Çocukluk Çağı Nörodejeneratif Hastalıkları Araştırma Derneği</a:t>
            </a:r>
            <a:br>
              <a:rPr lang="tr-TR" sz="4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tr-TR" sz="4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Vaka Sunumu</a:t>
            </a:r>
            <a:endParaRPr lang="tr-TR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xmlns="" id="{2037727A-97EA-BAAD-9573-6D51BC94AA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6096000" y="1012536"/>
            <a:ext cx="4756162" cy="4756162"/>
          </a:xfrm>
          <a:custGeom>
            <a:avLst/>
            <a:gdLst/>
            <a:ahLst/>
            <a:cxnLst/>
            <a:rect l="l" t="t" r="r" b="b"/>
            <a:pathLst>
              <a:path w="5031136" h="5031136">
                <a:moveTo>
                  <a:pt x="2515568" y="0"/>
                </a:moveTo>
                <a:cubicBezTo>
                  <a:pt x="3904878" y="0"/>
                  <a:pt x="5031136" y="1126258"/>
                  <a:pt x="5031136" y="2515568"/>
                </a:cubicBezTo>
                <a:cubicBezTo>
                  <a:pt x="5031136" y="3904878"/>
                  <a:pt x="3904878" y="5031136"/>
                  <a:pt x="2515568" y="5031136"/>
                </a:cubicBezTo>
                <a:cubicBezTo>
                  <a:pt x="1126258" y="5031136"/>
                  <a:pt x="0" y="3904878"/>
                  <a:pt x="0" y="2515568"/>
                </a:cubicBezTo>
                <a:cubicBezTo>
                  <a:pt x="0" y="1126258"/>
                  <a:pt x="1126258" y="0"/>
                  <a:pt x="251556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73762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5CBABE68-0044-F75D-5600-444E69C8D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15 Yaşındaki Kız Hasta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73C6307A-BF0F-F2E7-EAA4-05837396FC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l"/>
            <a:r>
              <a:rPr lang="tr-TR" b="1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Şikayet</a:t>
            </a:r>
          </a:p>
          <a:p>
            <a:pPr lvl="1"/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Yürümede zorluk</a:t>
            </a:r>
          </a:p>
          <a:p>
            <a:pPr lvl="1"/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Nöbet geçirme</a:t>
            </a:r>
          </a:p>
          <a:p>
            <a:pPr algn="l"/>
            <a:r>
              <a:rPr lang="tr-TR" b="1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Hikaye</a:t>
            </a:r>
          </a:p>
          <a:p>
            <a:pPr lvl="1"/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5 aylıkken nöbetleri nedeniyle hastaneye yatırılmış, nöbetler sürekli tekrarlıyormuş.</a:t>
            </a:r>
          </a:p>
          <a:p>
            <a:pPr lvl="1"/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Valproik asit kullanmış, ancak nöbetler uykuda 5-6 kez devam ediyormuş.</a:t>
            </a:r>
          </a:p>
          <a:p>
            <a:pPr lvl="1"/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4 yaşından itibaren yürümesinde zorluk başlamış.</a:t>
            </a:r>
          </a:p>
          <a:p>
            <a:pPr lvl="1"/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1-2 kez dirençli nöbetleri nedeniyle tekrar hastaneye yatmış.</a:t>
            </a:r>
          </a:p>
          <a:p>
            <a:pPr lvl="1"/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Anne baba yanında olmadığından motor ve bilişsel gelişim ayrıntılı öğrenilemedi.</a:t>
            </a:r>
          </a:p>
          <a:p>
            <a:pPr lvl="1"/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Yakınları yürüme yaşını 2.5 olarak belirtmişler.</a:t>
            </a:r>
          </a:p>
          <a:p>
            <a:pPr marL="0" indent="0">
              <a:buNone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0201037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A37B6FD6-2F7C-776C-F6B3-ED677E1AD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15 Yaşındaki Kız Hasta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D92C8E7B-F9DC-4795-5F57-DC8E30E6C8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tr-TR" b="1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Özgeçmiş</a:t>
            </a:r>
          </a:p>
          <a:p>
            <a:pPr lvl="1"/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G3P3Y3 </a:t>
            </a:r>
            <a:r>
              <a:rPr lang="tr-TR" b="0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miad</a:t>
            </a:r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, doğum ağırlığı 3000 </a:t>
            </a:r>
            <a:r>
              <a:rPr lang="tr-TR" b="0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gr</a:t>
            </a:r>
            <a:endParaRPr lang="tr-TR" b="0" i="0" dirty="0">
              <a:solidFill>
                <a:srgbClr val="0D0D0D"/>
              </a:solidFill>
              <a:effectLst/>
              <a:highlight>
                <a:srgbClr val="FFFFFF"/>
              </a:highlight>
              <a:latin typeface="ui-sans-serif"/>
            </a:endParaRPr>
          </a:p>
          <a:p>
            <a:pPr lvl="1"/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Prenatal, </a:t>
            </a:r>
            <a:r>
              <a:rPr lang="tr-TR" b="0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natal</a:t>
            </a:r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, postnatal özellikler normal</a:t>
            </a:r>
          </a:p>
          <a:p>
            <a:pPr algn="l"/>
            <a:r>
              <a:rPr lang="tr-TR" b="1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Soygeçmiş</a:t>
            </a:r>
            <a:endParaRPr lang="tr-TR" b="1" i="0" dirty="0">
              <a:solidFill>
                <a:srgbClr val="0D0D0D"/>
              </a:solidFill>
              <a:effectLst/>
              <a:highlight>
                <a:srgbClr val="FFFFFF"/>
              </a:highlight>
              <a:latin typeface="ui-sans-serif"/>
            </a:endParaRPr>
          </a:p>
          <a:p>
            <a:pPr lvl="1"/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Anne baba arasında 2. derece kuzen akrabalığı var.</a:t>
            </a:r>
          </a:p>
          <a:p>
            <a:pPr lvl="1"/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İki erkek kardeşte benzer hikaye, bir tanesi 24 yaşında vefat etmiş.</a:t>
            </a:r>
          </a:p>
          <a:p>
            <a:pPr marL="0" indent="0">
              <a:buNone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8505982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93CE5799-77FB-E322-D5B5-5155682FC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Muayene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E560378C-24C2-EE3D-2082-74E8598EC2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 algn="l">
              <a:buNone/>
            </a:pPr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Ağırlık ve boy </a:t>
            </a:r>
            <a:r>
              <a:rPr lang="tr-TR" b="0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persentili</a:t>
            </a:r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: 25-50p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0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Dismorfi</a:t>
            </a:r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 yok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KVS ve GİS sistem muayeneleri doğal</a:t>
            </a:r>
          </a:p>
          <a:p>
            <a:pPr algn="l"/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Genel durumu iyi, bilinç açık, koopere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0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Pupiller</a:t>
            </a:r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 </a:t>
            </a:r>
            <a:r>
              <a:rPr lang="tr-TR" b="0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izokorik</a:t>
            </a:r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, direkt ve indirekt ışık refleksi ++/++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Göz hareketleri her yöne serbest, </a:t>
            </a:r>
            <a:r>
              <a:rPr lang="tr-TR" b="0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nistagmus</a:t>
            </a:r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 yok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0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Fasikülasyon</a:t>
            </a:r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 yok, </a:t>
            </a:r>
            <a:r>
              <a:rPr lang="tr-TR" b="0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pitozis</a:t>
            </a:r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 yok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0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Fasyal</a:t>
            </a:r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 asimetri yok, diğer </a:t>
            </a:r>
            <a:r>
              <a:rPr lang="tr-TR" b="0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kraniyal</a:t>
            </a:r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 sinirler intakt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Kas gücü 3/5 - 4/5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Tonus doğal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0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DTR'ler</a:t>
            </a:r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 alınamadı, </a:t>
            </a:r>
            <a:r>
              <a:rPr lang="tr-TR" b="0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klonus</a:t>
            </a:r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 yok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Yürüyüş paterni nöropatik</a:t>
            </a:r>
          </a:p>
          <a:p>
            <a:pPr marL="0" indent="0">
              <a:buNone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7868269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BC6A5F9B-760B-E492-E15C-8E8EB1FEC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İzlemler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96A4310C-AF50-9FC5-BB3F-0C6C502E69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tr-TR" b="0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Anamnez</a:t>
            </a:r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 almakta zorluk yaşanmış, hikaye yakınlarından alınmış.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İlk muayenede kas gücünde zayıflık, bilinç açık, nöbetler genelde uykuda.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Göz muayenesi ve işitme normal, belirgin kas atrofisi yok.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Erken infantil dönemde başlayan nöbetler, bilişsel ve motor gelişim geriliği mevcut.</a:t>
            </a:r>
            <a:r>
              <a:rPr lang="tr-TR" dirty="0"/>
              <a:t/>
            </a:r>
            <a:br>
              <a:rPr lang="tr-TR" dirty="0"/>
            </a:b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9579240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04BE84C6-FBA6-F9DA-A83D-03790FEE8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Laboratuvar Bulguları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416025B0-9D30-B2E3-42AB-266D03356A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CK: 600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Laktat: 2 mmol/L (normal)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AST/ALT: Yüksek, 90-150 arası değişken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EKG: Normal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0652893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93E4411B-4453-B05B-A261-2A66137A1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Görüntüleme Bulguları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4657A1E6-AA10-0D16-F6AA-E5FDAA9510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Beyin MR: Hafif serebral ve serebellar atrofi, beyaz cevherde yaygın tutulum, </a:t>
            </a:r>
            <a:r>
              <a:rPr lang="tr-TR" b="0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kaudat</a:t>
            </a:r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 nükleusta sinyal artışı.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EEG: Her iki </a:t>
            </a:r>
            <a:r>
              <a:rPr lang="tr-TR" b="0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frontoparietal</a:t>
            </a:r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 bölgeden kaynaklanan </a:t>
            </a:r>
            <a:r>
              <a:rPr lang="tr-TR" b="0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epileptiform</a:t>
            </a:r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 bozukluk.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Kalp ve abdominal USG: </a:t>
            </a:r>
            <a:r>
              <a:rPr lang="tr-TR" b="0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Septal</a:t>
            </a:r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 hipertrofi, </a:t>
            </a:r>
            <a:r>
              <a:rPr lang="tr-TR" b="0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organomegali</a:t>
            </a:r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 yok.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4198500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xmlns="" id="{CAE473BD-9A2A-420F-B844-12BCFA3D45A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CB018903-3549-4A3B-A9DF-B26757CAA9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9E5D3F77-D07F-4F7D-97A2-E366830206F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DC6F5A2D-56A0-4ED7-A3E2-3CF67608FC1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4">
                <a:lumMod val="75000"/>
                <a:alpha val="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253CB281-D5F9-D40C-3E95-86AE1E663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77" y="458033"/>
            <a:ext cx="5257798" cy="726224"/>
          </a:xfrm>
        </p:spPr>
        <p:txBody>
          <a:bodyPr vert="horz" wrap="square" lIns="91440" tIns="45720" rIns="91440" bIns="45720" rtlCol="0" anchor="ctr">
            <a:normAutofit/>
          </a:bodyPr>
          <a:lstStyle/>
          <a:p>
            <a:endParaRPr lang="en-US" sz="2200"/>
          </a:p>
        </p:txBody>
      </p:sp>
      <p:pic>
        <p:nvPicPr>
          <p:cNvPr id="4" name="00001981-VIDEO-2024-01-17-21-03-03">
            <a:hlinkClick r:id="" action="ppaction://media"/>
            <a:extLst>
              <a:ext uri="{FF2B5EF4-FFF2-40B4-BE49-F238E27FC236}">
                <a16:creationId xmlns:a16="http://schemas.microsoft.com/office/drawing/2014/main" xmlns="" id="{A0A574B6-4599-67CF-DB3C-73038AD9BFB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03298" y="1557339"/>
            <a:ext cx="2684879" cy="4752000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5" name="00001983-VIDEO-2024-01-17-21-03-20">
            <a:hlinkClick r:id="" action="ppaction://media"/>
            <a:extLst>
              <a:ext uri="{FF2B5EF4-FFF2-40B4-BE49-F238E27FC236}">
                <a16:creationId xmlns:a16="http://schemas.microsoft.com/office/drawing/2014/main" xmlns="" id="{F1314EF9-8D9E-8B2F-C11E-E46407C6246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763700" y="1557339"/>
            <a:ext cx="2684879" cy="4752000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6" name="00001984-VIDEO-2024-01-17-21-03-57">
            <a:hlinkClick r:id="" action="ppaction://media"/>
            <a:extLst>
              <a:ext uri="{FF2B5EF4-FFF2-40B4-BE49-F238E27FC236}">
                <a16:creationId xmlns:a16="http://schemas.microsoft.com/office/drawing/2014/main" xmlns="" id="{73703064-C58F-1094-472D-FA9760737D64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11442" y="1557339"/>
            <a:ext cx="2684879" cy="4752000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9752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4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11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3AA933B3-CE82-74D5-4DAF-2B18FB3AF6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Tanı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6456DCE5-489C-F60C-4EF0-5343742193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Klinik </a:t>
            </a:r>
            <a:r>
              <a:rPr lang="tr-TR" b="0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eksom</a:t>
            </a:r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 analizi sonucunda AGL geninde homozigot mutasyon tespit edildi.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Glikojen Depo Hastalığı Tip 3 tanısı konuldu.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Aile öyküsünde kan şekeri düşüklüğü bildirilmiş, ancak hasta takibinde </a:t>
            </a:r>
            <a:r>
              <a:rPr lang="tr-TR" b="0" i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saptanamamış.</a:t>
            </a:r>
            <a:r>
              <a:rPr lang="tr-TR" dirty="0"/>
              <a:t/>
            </a:r>
            <a:br>
              <a:rPr lang="tr-TR" dirty="0"/>
            </a:b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7641102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327</Words>
  <Application>Microsoft Office PowerPoint</Application>
  <PresentationFormat>Geniş ekran</PresentationFormat>
  <Paragraphs>50</Paragraphs>
  <Slides>9</Slides>
  <Notes>0</Notes>
  <HiddenSlides>0</HiddenSlides>
  <MMClips>3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9</vt:i4>
      </vt:variant>
    </vt:vector>
  </HeadingPairs>
  <TitlesOfParts>
    <vt:vector size="15" baseType="lpstr">
      <vt:lpstr>Times New Roman</vt:lpstr>
      <vt:lpstr>Arial</vt:lpstr>
      <vt:lpstr>ui-sans-serif</vt:lpstr>
      <vt:lpstr>Aptos</vt:lpstr>
      <vt:lpstr>Aptos Display</vt:lpstr>
      <vt:lpstr>Office Teması</vt:lpstr>
      <vt:lpstr>Çocukluk Çağı Nörodejeneratif Hastalıkları Araştırma Derneği Vaka Sunumu</vt:lpstr>
      <vt:lpstr>15 Yaşındaki Kız Hasta</vt:lpstr>
      <vt:lpstr>15 Yaşındaki Kız Hasta</vt:lpstr>
      <vt:lpstr>Muayene</vt:lpstr>
      <vt:lpstr>İzlemler</vt:lpstr>
      <vt:lpstr>Laboratuvar Bulguları</vt:lpstr>
      <vt:lpstr>Görüntüleme Bulguları</vt:lpstr>
      <vt:lpstr>PowerPoint Sunusu</vt:lpstr>
      <vt:lpstr>Tanı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Çocukluk Çağı Nörodejeneratif Hastalıkları Araştırma Derneği Vaka Sunumu</dc:title>
  <dc:creator>Yılmaz Akbaş</dc:creator>
  <cp:lastModifiedBy>cengiz havalı</cp:lastModifiedBy>
  <cp:revision>3</cp:revision>
  <dcterms:created xsi:type="dcterms:W3CDTF">2024-06-01T13:26:23Z</dcterms:created>
  <dcterms:modified xsi:type="dcterms:W3CDTF">2024-06-03T08:32:26Z</dcterms:modified>
</cp:coreProperties>
</file>