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embeddedFontLst>
    <p:embeddedFont>
      <p:font typeface="PT Sans" panose="020B0604020202020204" charset="-94"/>
      <p:regular r:id="rId9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9DDEB-F32F-409D-99BE-CFD3C30FF781}" v="4" dt="2024-06-01T14:03:08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8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B05D6D8-977D-25EB-FF08-C9A32F9EC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EA4A4050-10C4-F0DC-A834-3AC5874C9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1965A7B-DD02-CF9D-4372-92E3F759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84DCF248-D5AE-DC72-B81C-90000F61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77B84D5-8BD6-279C-1D44-5864539B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014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CE7CC52-0416-99B5-81CA-6E7BA31C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65B1B441-6BE4-148A-8C3C-99D65AC61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7199958-F7B5-E64A-0387-45C6ABB3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237AABC3-99D4-425D-08A7-1AADC6D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F1AFEB7-DD59-AC26-5570-69D7006D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551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E850D573-666F-3959-8CCA-31DD5FBB8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D4B6AB17-59D3-6A3D-CDDC-ADA5427BF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104A55D-B170-EC6B-9F11-2EE1CF02A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7FEFC05-340D-24DE-B7F1-338AB5827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B44D1E4-92F0-9797-B4B2-6F59011B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8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725CE7B-3906-B361-3038-E833758B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2C5ED78-E850-48B7-D9DA-1858D4C6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6099883-8FB5-501C-A3DE-23C9400DE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96F8951-5862-644E-4E22-02487875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6E9C56F-C20B-1791-0434-CB3CAEF6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11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0FDB449-9B62-708C-1280-58ECF6E0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5435CE65-96F6-0CDA-0570-194F6323D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9561714-DCD8-5093-10B8-0B4BA9BE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64403E5-72D4-E490-C5DA-A38BA00D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6DDF90C1-15D1-A4CC-4457-BD1CA71C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266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EE758D5-1B80-9132-EB2B-995A59A7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AACE7F2-DDC2-2630-472F-FE206C6F5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208D5801-08B5-42EF-70C9-F5AB8998F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EF406DDE-3283-F9C3-4FBF-2885F47A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1D23B7C2-6092-6455-5009-DD56E517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2BB9B90C-92CB-551C-4006-712B7CCD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07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4AEF14D-7558-E28F-5FEC-EE6E9E69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08189597-E6F0-838B-7B41-2AB5E7F9B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2D71D17F-9A8C-9738-C58E-4706AC4B4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8C32D522-2B1D-DC6B-D599-E77381CA3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4C51E4DE-7A7C-FA7F-2624-D75902253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CC41A771-C0D2-C56B-3256-A540A20B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768D8A99-10F3-E3B9-8DE4-68609C49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A8FF4A30-EAE7-34C3-F22C-9F61E389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098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E892CB7-D732-43A0-4824-76B0F920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293B2675-D5BE-84F2-B64F-169F4FA3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955C743B-DB07-330A-1BD6-75AED16F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DA7B3993-8216-8E21-640A-9E201AF7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54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F35C706-2885-1B9D-454F-C6A35C4B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CFD3F07B-DC0B-84F5-77F1-12A4C1E8B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EF248626-E345-7625-B41C-2DDBE760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525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73C50C9-5682-86DD-9599-C699A2E6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62D1497-DBF1-EA9B-AD99-59E6CB196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9AEC327E-1EA7-C002-D7C3-E1AF7EB94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D5FE1594-E1EC-534A-0F1A-7F3C0229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82A6CBC1-A49A-8E92-9BDC-BCB18AD3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23885679-EBDF-8E59-2E4D-8D250556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355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043BE20-592F-9AC4-68DB-A3DA1CF4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8DCABE15-22FA-B4DF-2216-D69CAB641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4F85FD9E-6380-057B-E3C8-0CA634548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39ADCFF1-A931-CD6D-0172-8596ADF5E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91689723-3192-489D-53D1-83D4BE52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F7FE7674-8AB9-E5FE-C10D-C1F54DC3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20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3A274972-5059-474D-480B-8D166D7F1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958C1B0E-526C-28D1-BFE2-D689243D6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D452DE6-6D4E-5CFA-86E3-ACBD057EC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26D44-DDEB-414C-A979-FE57741D81DC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096537A-9856-9F1D-1E54-4C6E7FADB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094FA8E-5C54-32EF-B188-A758F2101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53751-3AB5-4EE9-BDF8-A5ECC073F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296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ACA9EC9-8044-863A-A1DD-A96B74BE4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8" y="1012536"/>
            <a:ext cx="5584849" cy="3163224"/>
          </a:xfrm>
        </p:spPr>
        <p:txBody>
          <a:bodyPr anchor="t">
            <a:normAutofit/>
          </a:bodyPr>
          <a:lstStyle/>
          <a:p>
            <a:r>
              <a:rPr lang="tr-TR" sz="4400" b="0" i="0" dirty="0">
                <a:effectLst/>
                <a:latin typeface="PT Sans" panose="020F0502020204030204" pitchFamily="34" charset="-94"/>
              </a:rPr>
              <a:t>Çocukluk Çağı Nörodejeneratif Hastalıkları Araştırma Derneği</a:t>
            </a:r>
            <a:br>
              <a:rPr lang="tr-TR" sz="4400" b="0" i="0" dirty="0">
                <a:effectLst/>
                <a:latin typeface="PT Sans" panose="020F0502020204030204" pitchFamily="34" charset="-94"/>
              </a:rPr>
            </a:br>
            <a:r>
              <a:rPr lang="tr-TR" sz="4400" b="0" i="0" dirty="0">
                <a:effectLst/>
                <a:latin typeface="PT Sans" panose="020F0502020204030204" pitchFamily="34" charset="-94"/>
              </a:rPr>
              <a:t>Vaka Sunumu</a:t>
            </a:r>
            <a:endParaRPr lang="tr-TR" sz="4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037727A-97EA-BAAD-9573-6D51BC94A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7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88B482A-860E-8515-9775-8D59BD55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 Yaş Erkek Hasta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68E0082-0055-F1EB-26AE-3FC7155E4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Şikayetler: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Oturamama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Yürüyememe</a:t>
            </a:r>
          </a:p>
          <a:p>
            <a:pPr algn="l"/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Hikaye: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İlk başvuruda fizik muayenede hipotoni, karaciğer büyüklüğü ve karaciğer enzim yüksekliği.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Metabolik hastalık ön tanısı.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8908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8DE9265-19FA-2906-F6DA-152C3CFA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 Yaş Erkek Hasta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EC8E00C-9757-E6A2-57E6-7B9B23CEF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Özgeçmiş: 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Miadında 3300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C/S ile doğum, prenatal,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natal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postnatal özellik yok.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İlk 1 ayda 2 kez sarılık nedeniyle fototerapi.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Baş tutma yeni yeni başlamış, oturma ve yürüme yok.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6-7 aylıkken nöbet benzeri şikayet, kan şeker düşüklüğü saptanmış.</a:t>
            </a:r>
          </a:p>
          <a:p>
            <a:pPr algn="l"/>
            <a:r>
              <a:rPr lang="tr-TR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Soygeçmiş</a:t>
            </a: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Ailede bilinen ciddi hastalık yok.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Anne baba arasında akrabalık yok.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Diğer 2 çocuk sağlıklı.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345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0AF5D12-B449-C521-6E7E-ECDEF824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Fizik Muayene:</a:t>
            </a:r>
            <a:b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8915D57-0FAC-4769-8AC0-A36287A63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Ağırlık: 7400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(&lt;3p)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Boy: 69 cm (&lt;3p)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Baş çevresi: 45 cm (10p)</a:t>
            </a:r>
          </a:p>
          <a:p>
            <a:pPr lvl="1"/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Trunkal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hipotoni+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Hepatomegali 3-4 cm kot altı,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splenomegali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Bilateral inmemiş testis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Baş tutma var, oturma yok</a:t>
            </a:r>
          </a:p>
          <a:p>
            <a:pPr lvl="1"/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Sacral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spinal bakı normal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Alt ekstremitede DTR alınamadı</a:t>
            </a:r>
          </a:p>
          <a:p>
            <a:pPr lvl="1"/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Gastroknemius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kasında hipertrofi yok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0203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08E08C4-B8FD-7BC2-CF1B-18034CB4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Laboratuvar:</a:t>
            </a:r>
            <a:b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C45E961-8ED8-7CA3-5F2C-C7A0F1F9E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Tam kan sayımı normal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Kan şekeri: 78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AST/ALT/CK: 214/201/2400 !!!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LDH: 740 !!!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Ürik asit: 3.4</a:t>
            </a:r>
          </a:p>
          <a:p>
            <a:pPr lvl="1"/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Trigliserid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953…1150 !!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Diğer parametreler normal (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bilirubinler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GGT, ALP)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Kan gazı: normal, laktat 3.8 mmol/L (Sonrasında 2-2.5 arası)</a:t>
            </a:r>
          </a:p>
          <a:p>
            <a:pPr lvl="1"/>
            <a:r>
              <a:rPr lang="tr-TR" dirty="0"/>
              <a:t>İOA: Gliserol yüksekliği</a:t>
            </a:r>
          </a:p>
          <a:p>
            <a:pPr marL="457200" lvl="1" indent="0">
              <a:buNone/>
            </a:pPr>
            <a:endParaRPr lang="tr-TR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9559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70155189-D96C-4527-B0EC-654B946BE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73288D2-2D96-F792-8523-B90E80AE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MRI</a:t>
            </a:r>
          </a:p>
        </p:txBody>
      </p:sp>
      <p:pic>
        <p:nvPicPr>
          <p:cNvPr id="5" name="757A6C48">
            <a:hlinkClick r:id="" action="ppaction://media"/>
            <a:extLst>
              <a:ext uri="{FF2B5EF4-FFF2-40B4-BE49-F238E27FC236}">
                <a16:creationId xmlns:a16="http://schemas.microsoft.com/office/drawing/2014/main" xmlns="" id="{7EABE04F-7D99-12BA-E4CF-4B13BDC4E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7494" y="1673656"/>
            <a:ext cx="2568067" cy="4627149"/>
          </a:xfrm>
          <a:prstGeom prst="rect">
            <a:avLst/>
          </a:prstGeom>
        </p:spPr>
      </p:pic>
      <p:pic>
        <p:nvPicPr>
          <p:cNvPr id="6" name="90D3C4AE">
            <a:hlinkClick r:id="" action="ppaction://media"/>
            <a:extLst>
              <a:ext uri="{FF2B5EF4-FFF2-40B4-BE49-F238E27FC236}">
                <a16:creationId xmlns:a16="http://schemas.microsoft.com/office/drawing/2014/main" xmlns="" id="{7A4C3524-40A0-2ADB-0C7C-F9E58EE998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16780" y="1673652"/>
            <a:ext cx="2568069" cy="4627153"/>
          </a:xfrm>
          <a:prstGeom prst="rect">
            <a:avLst/>
          </a:prstGeom>
        </p:spPr>
      </p:pic>
      <p:pic>
        <p:nvPicPr>
          <p:cNvPr id="4" name="F502A2BE">
            <a:hlinkClick r:id="" action="ppaction://media"/>
            <a:extLst>
              <a:ext uri="{FF2B5EF4-FFF2-40B4-BE49-F238E27FC236}">
                <a16:creationId xmlns:a16="http://schemas.microsoft.com/office/drawing/2014/main" xmlns="" id="{620469E1-3A1C-DF75-D7ED-EDC5122B29D2}"/>
              </a:ext>
            </a:extLst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16068" y="1673652"/>
            <a:ext cx="2568069" cy="46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67B2263-C13C-5141-3554-98499801C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Tanı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3E3DEA7-B209-96DA-9F87-8ACD3B5931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/>
              <a:t>Wes</a:t>
            </a:r>
            <a:r>
              <a:rPr lang="tr-TR" dirty="0"/>
              <a:t>: Xp21.3p21 BÖLGESİNDE DELESYON (GK, DMD VE NR0B1)</a:t>
            </a:r>
          </a:p>
          <a:p>
            <a:r>
              <a:rPr lang="tr-TR" b="1" dirty="0"/>
              <a:t>Gliserol Kinaz Eksikliği</a:t>
            </a:r>
          </a:p>
        </p:txBody>
      </p:sp>
    </p:spTree>
    <p:extLst>
      <p:ext uri="{BB962C8B-B14F-4D97-AF65-F5344CB8AC3E}">
        <p14:creationId xmlns:p14="http://schemas.microsoft.com/office/powerpoint/2010/main" val="3700812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233</Words>
  <Application>Microsoft Office PowerPoint</Application>
  <PresentationFormat>Geniş ekran</PresentationFormat>
  <Paragraphs>43</Paragraphs>
  <Slides>7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3" baseType="lpstr">
      <vt:lpstr>PT Sans</vt:lpstr>
      <vt:lpstr>ui-sans-serif</vt:lpstr>
      <vt:lpstr>Arial</vt:lpstr>
      <vt:lpstr>Aptos Display</vt:lpstr>
      <vt:lpstr>Aptos</vt:lpstr>
      <vt:lpstr>Office Teması</vt:lpstr>
      <vt:lpstr>Çocukluk Çağı Nörodejeneratif Hastalıkları Araştırma Derneği Vaka Sunumu</vt:lpstr>
      <vt:lpstr>1 Yaş Erkek Hasta</vt:lpstr>
      <vt:lpstr>1 Yaş Erkek Hasta</vt:lpstr>
      <vt:lpstr>Fizik Muayene: </vt:lpstr>
      <vt:lpstr>Laboratuvar: </vt:lpstr>
      <vt:lpstr>MRI</vt:lpstr>
      <vt:lpstr>Tanı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Çocukluk Çağı Nörodejeneratif Hastalıkları Araştırma Derneği Vaka Sunumu</dc:title>
  <dc:creator>Yılmaz Akbaş</dc:creator>
  <cp:lastModifiedBy>cengiz havalı</cp:lastModifiedBy>
  <cp:revision>3</cp:revision>
  <dcterms:created xsi:type="dcterms:W3CDTF">2024-05-31T14:22:08Z</dcterms:created>
  <dcterms:modified xsi:type="dcterms:W3CDTF">2024-06-03T08:29:32Z</dcterms:modified>
</cp:coreProperties>
</file>