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8" r:id="rId4"/>
    <p:sldId id="258" r:id="rId5"/>
    <p:sldId id="291" r:id="rId6"/>
    <p:sldId id="277" r:id="rId7"/>
    <p:sldId id="279" r:id="rId8"/>
    <p:sldId id="284" r:id="rId9"/>
    <p:sldId id="303" r:id="rId10"/>
    <p:sldId id="282" r:id="rId11"/>
    <p:sldId id="283" r:id="rId12"/>
    <p:sldId id="286" r:id="rId13"/>
    <p:sldId id="287" r:id="rId14"/>
    <p:sldId id="288" r:id="rId15"/>
    <p:sldId id="289" r:id="rId16"/>
    <p:sldId id="292" r:id="rId17"/>
    <p:sldId id="293" r:id="rId18"/>
    <p:sldId id="298" r:id="rId19"/>
    <p:sldId id="302" r:id="rId20"/>
    <p:sldId id="294" r:id="rId21"/>
    <p:sldId id="296" r:id="rId22"/>
    <p:sldId id="297" r:id="rId23"/>
    <p:sldId id="299" r:id="rId24"/>
    <p:sldId id="280" r:id="rId25"/>
    <p:sldId id="281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95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056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833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203201" y="6477001"/>
            <a:ext cx="10518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Copyrights apply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9995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9260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164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001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957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097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400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797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5568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EF880-8C57-488B-9B37-E569114FF4A6}" type="datetimeFigureOut">
              <a:rPr lang="tr-TR" smtClean="0"/>
              <a:t>14.12.2020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10302-0901-41DD-A1B8-CABFDC3A89D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9166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300318"/>
            <a:ext cx="9144000" cy="32096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3200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SPİNAL MÜSKÜLER ATROFİ TİP 1, 2 VE 3 HASTALARI VE NUSİNERSEN UYGULAMALARI</a:t>
            </a:r>
            <a:r>
              <a:rPr lang="tr-T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tr-TR" sz="3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tr-T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82221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Uzm. Dr. Cengiz HAVALI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Çocuk Nöroloji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Sağlık Bilimleri Üniversitesi,</a:t>
            </a:r>
          </a:p>
          <a:p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Bursa Yüksek İhtisas Eğitim ve Araştırma Hastanesi </a:t>
            </a:r>
          </a:p>
          <a:p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5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 </a:t>
            </a:r>
            <a:endParaRPr lang="tr-TR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None/>
            </a:pPr>
            <a:r>
              <a:rPr lang="tr-TR" sz="2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çalışmaları (2016)</a:t>
            </a:r>
            <a:endParaRPr lang="tr-TR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ENDEAR çok merkezli çift kör faz 2 çalışmasıdır.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infantın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katıldığı çalışmada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 alan SMA hastalarında tedavi alanların %50 sinde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motor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basamaklarda farklı derecelerde ilerlemeler görüldü. (kontrol grubunda %0) </a:t>
            </a:r>
            <a:r>
              <a:rPr lang="tr-T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</a:t>
            </a:r>
            <a:endParaRPr lang="tr-TR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90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 </a:t>
            </a:r>
            <a:endParaRPr lang="tr-TR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CHERISH ise 2-12 yaş arası SMA tip 2 ve 3 hastalarının dahil edildiği çalışmadır. 15 aylık ilaç tedavisi sonrası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Hammersmith Functional Motor Scale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Expanded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(HFMSE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skorlarında ortalama 3.9 puan artış saptandı. </a:t>
            </a:r>
            <a:r>
              <a:rPr lang="tr-T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</a:t>
            </a:r>
          </a:p>
          <a:p>
            <a:pPr algn="just">
              <a:lnSpc>
                <a:spcPct val="150000"/>
              </a:lnSpc>
            </a:pP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2017 yılında SMA tip 1, 2018 yılında diğer tiplerdeki hastalara uygulanmaya başlandı.</a:t>
            </a: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8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 ve yöntem </a:t>
            </a:r>
            <a:endParaRPr lang="tr-TR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Son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yılda izlediğimiz SMA tip 1, 2 ve 3 hastalarının klinik, laboratuvar verileri ve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 verilenlerde motor gelişim düzeyleri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incelenmiştir.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1 hastalarında motor fonksiyon değerlendirmelerinde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Children's Hospital of Philadelphia Infant Test of Neuromuscular Disorders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Chop-Intend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2 ve 3 hastalarında ise 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Hammersmith Functional Motor Scale Expanded 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HFMSE</a:t>
            </a:r>
            <a:r>
              <a:rPr lang="en-US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kullanılmıştır.   </a:t>
            </a: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7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 ve yöntem 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1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hastalarında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 15, 30 ve 60. günlerde 4 doz yükleme sonrası 4 ayda bir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idame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kilo ve yaştan bağımsız olarak12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intratekal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uygulandı.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2 ve 3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hastalarında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29, 85 ve 274.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günlerde 4 doz yükleme sonrası 4 ayda bir idame kilo ve yaştan bağımsız olarak12 mg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intratekal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uygulandı.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Amaç ve yöntem 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1 hastalarında 5. doz ve sonraki idame her doz öncesi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Chop-Intend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testi tekrarı ve solunum durumunu belirtir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test,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2 ve 3 hastaları için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doz ve sonraki idame her doz öncesi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HFMSE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testi tekrarı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yapıldı.</a:t>
            </a: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5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1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hastalarında muayenede SMA bulguları saptandıktan sonra ilaç uygulamasına kadar geçen süre ortalama </a:t>
            </a:r>
            <a:r>
              <a:rPr lang="tr-TR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ay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1,   2 ve 3 tanılı 25 hasta görülmüştür.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Dokuz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SMA tip 1,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tip 2,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 tip 3 idi. </a:t>
            </a:r>
          </a:p>
        </p:txBody>
      </p:sp>
    </p:spTree>
    <p:extLst>
      <p:ext uri="{BB962C8B-B14F-4D97-AF65-F5344CB8AC3E}">
        <p14:creationId xmlns:p14="http://schemas.microsoft.com/office/powerpoint/2010/main" val="25244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hastada SMN 1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ve 8’de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homozigot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delesyon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saptanırken,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hastada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homozigot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delesyon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normal,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hastada ise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homozigot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delesyon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de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heterozigot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delesyon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saptanmıştır. </a:t>
            </a: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SMN 2 geninde; 3 hastada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ve 8’de 4 kopya sayısı bulunurken, 1 hastada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7’de 4, 8 de ise 2 kopya saptanmıştır. 10 hastada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ve 8’de 2 kopya sayısı bulunurken, kalan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hastada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ve 8’de 3 kopya saptanmıştır.</a:t>
            </a:r>
          </a:p>
          <a:p>
            <a:pPr algn="just">
              <a:lnSpc>
                <a:spcPct val="150000"/>
              </a:lnSpc>
            </a:pP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00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9293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1 olan 4 hastaya 4 doz , 1 hastaya 5 doz 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2 olan 4 hastaya 4 doz, 3 hastaya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doz,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olan 4 hastaya 4 doz, 3 hastaya 5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doz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tedavisi uygulanmıştır.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hastaya kriterleri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karşılayamamaları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nedeniyle ilaç uygulanamamıştır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1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 1 hastalarında 4 dozluk tedavi alanların ve 2. kez CHOP/İNTEND skoru ölçülenlerin ilaç öncesi ortalama skoru 23,5 / 64, ilaç sonrası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29,75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/64 olarak saptanmıştır. </a:t>
            </a: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SMA tip 2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hastalarında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dozluk tedavi alanların ve 2. kez HFMS skoru ölçülenlerin ilaç öncesi ortalama skoru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17,4/66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ilaç sonrası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21/66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saptanmıştır.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tip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hastalarında 4 dozluk tedavi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alanlarda ilaç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öncesi ortalama skoru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50,75/66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ilaç sonrası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56/66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olarak saptanmıştır. </a:t>
            </a:r>
          </a:p>
          <a:p>
            <a:pPr algn="just">
              <a:lnSpc>
                <a:spcPct val="150000"/>
              </a:lnSpc>
            </a:pP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8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6023" y="1163780"/>
            <a:ext cx="8090647" cy="5178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9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Giriş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Müsküler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Atrofi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(SMA)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medulla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spinalis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beyin sapı alt bölgedeki motor nöron hücrelerinin dejenerasyonu sonucu gelişen ilerleyici kas güçsüzlüğü ve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atrofisi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ile seyreden bir hastalıktır.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Kalıtım şekillerinden en sık görüleni 5q üzerinde haritalanmış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Motor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(SMN) geni üzerindeki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otozomal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resesif 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delesyonlar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 nadiren nokta mutasyonlar ile ortaya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çıkan tipidir.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İnsidansı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1/6.000-1/10.000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olup, taşıyıcılık sıklığı 1/40 civarındadır 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(1, 2)</a:t>
            </a:r>
            <a:endParaRPr lang="tr-T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021976"/>
            <a:ext cx="10515600" cy="5737412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Bulgular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589" y="1194421"/>
            <a:ext cx="8592670" cy="5392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1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Tartışma</a:t>
            </a:r>
          </a:p>
          <a:p>
            <a:pPr algn="just">
              <a:lnSpc>
                <a:spcPct val="150000"/>
              </a:lnSpc>
            </a:pP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doz </a:t>
            </a:r>
            <a:r>
              <a:rPr lang="tr-TR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 alan 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</a:t>
            </a:r>
            <a:r>
              <a:rPr lang="tr-TR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hastanın 10’unda ≥3 puan artış sağlanmıştır. Hastaların hiçbirinde bu süre içinde hastalığın doğal seyrinde görüldüğü şekliyle test skorlarında düşüş saptanmamıştır. </a:t>
            </a:r>
            <a:endParaRPr lang="tr-TR" sz="2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İlaç uygulamaları başladıktan sonra yapılan çalışmalarda </a:t>
            </a:r>
            <a:r>
              <a:rPr lang="tr-TR" sz="2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tedavisi ile tüm SMA tiplerinde istatistiksel olarak anlamlı motor kazanımlar olduğu görülmüştür. </a:t>
            </a:r>
            <a:r>
              <a:rPr lang="tr-TR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</a:t>
            </a:r>
          </a:p>
          <a:p>
            <a:pPr algn="just">
              <a:lnSpc>
                <a:spcPct val="150000"/>
              </a:lnSpc>
            </a:pP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0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Tartışma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 tip 2 ve 3 hastalarında SMN 2 gen kopya sayısı 4 olanların HFMS ortalama skoru 44, 3 kopya olanların ise 27,4 idi. </a:t>
            </a:r>
            <a:endParaRPr lang="tr-TR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SMN 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gen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ekzon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ve 8 kopya sayısı genellikle hastalığın seyriyle ilişkilendirilmekle beraber istisnai özellikler gösteren hastalar mevcuttur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(8)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SMN 2 kopya sayısının hastalığın seyrini belirleyen en önemli gösterge olduğu ama tek faktör olmadığı belirtilmektedir. 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(9)</a:t>
            </a:r>
            <a:endParaRPr lang="tr-TR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Tartışma</a:t>
            </a:r>
          </a:p>
          <a:p>
            <a:pPr algn="just"/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635" y="2309896"/>
            <a:ext cx="9278471" cy="3867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3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3165" cy="4351338"/>
          </a:xfrm>
        </p:spPr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Referanslar </a:t>
            </a:r>
            <a:endParaRPr lang="tr-TR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TW,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Finanger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E.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atrophy.GeneReviews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https://www.ncbi.nlm.nih.gov/books/NBK1352/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Schmalbruch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Haase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G.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atrophy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Brain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Pathol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2001; 11:231.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Ogino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S, Wilson RB. Genetic testing and risk assessment for spinal muscular atrophy (SMA). Hum Genet 2002; 111:477.</a:t>
            </a: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Monani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UR,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Lorson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CL,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Parsons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DW, et al. A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nucleotide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alters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splicing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patterns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distinguishes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SMA gene SMN1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gene SMN2. Hum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1999; 8:1177.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Butchbach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ME.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Copy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Survival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Motor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Neuron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Atrophy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Neurodegenerative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Diseases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Front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Biosci</a:t>
            </a:r>
            <a:r>
              <a:rPr lang="tr-T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2016; 3:7.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tr-TR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28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199" y="1825625"/>
            <a:ext cx="10753165" cy="4351338"/>
          </a:xfrm>
        </p:spPr>
        <p:txBody>
          <a:bodyPr>
            <a:normAutofit fontScale="77500" lnSpcReduction="20000"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Referanslar </a:t>
            </a:r>
            <a:endParaRPr lang="tr-TR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Finkel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RS,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Chiriboga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Vajsar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J, et al.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infantile-onset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atrophy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open-label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dose-escalation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Lancet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2016; 388:3017.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Mercuri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Darras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BT,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Chiriboga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CA, et al.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Sham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Control in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Later-Onset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Atrophy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2018; 378:625.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Audic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F, de la Banda MGG,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Bernoux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D, et al. Effects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after one year of treatment in 123 children with SMA type 1 or 2: a French real-life observational study.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Orphanet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Rare Dis. 2020;15(1):148.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Müller-Felber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Vill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Schwartz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O, et al.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Infants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Spinal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Muscular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Atrophy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SMN2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Newborn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Screening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Opportunity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Burden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 J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Neuromuscul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2020;7(2):109-117. </a:t>
            </a:r>
          </a:p>
        </p:txBody>
      </p:sp>
    </p:spTree>
    <p:extLst>
      <p:ext uri="{BB962C8B-B14F-4D97-AF65-F5344CB8AC3E}">
        <p14:creationId xmlns:p14="http://schemas.microsoft.com/office/powerpoint/2010/main" val="409414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</a:t>
            </a:r>
          </a:p>
          <a:p>
            <a:pPr marL="0" lvl="0" indent="0" algn="ctr">
              <a:buNone/>
            </a:pP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 Sınıflama </a:t>
            </a:r>
            <a:r>
              <a:rPr lang="tr-TR" sz="2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 tip 0: prenatal başlangıçlı ağır tip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 tip 1: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infantil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başlangıçlı (&lt;6 ay)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ağır tip (oturamaz, yürüyemez)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%50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 tip 2: 1 yaş civarı başlayan nispeten hafif tip (oturabilir, yürüyemez) %20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 tip 3: 2 yaş civarı başlayan (yürüyebilir) %30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 tip 4: erişkin başlangıçlı en hafif tipi &lt;%5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52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sık görülen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SMN1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mutasyonu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7’deki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homozigot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delesyonlardır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SMN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 ürünü olan SMN proteini motor nöronlarda üretilir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Apoptozisi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engelleyen bir fonksiyonu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duğu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varsayılmaktadır.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(3)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SMN 1 geni ile %99 oranında  özdeş olan SMN 2 geni aynı genetik lokalizasyonda bulunur.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İki gen arasında temel fark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7’deki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ve T değişimidir. 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lang="tr-TR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28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318" y="98612"/>
            <a:ext cx="72517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SMN 2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genindeki b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fark büyük oranda fonksiyonel olmayan SMN proteini üretimine neden olmaktadır. SMN 2 geninden üretilen proteinlerin %10-15 kadarı tam uzunlukta ve normal fonksiyonda olabilmektedir.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durum SMN 2 kopya sayısının hastalığın klinik ağırlığı ile 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ilişkilendirilmesinde anlam kazanmaktadır. </a:t>
            </a:r>
            <a:r>
              <a:rPr lang="tr-T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Ayrıca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tedavisinin temel çalışma ilkesi yine SMN 2 geni üzerindeki bu bölgenin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modifiye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edilerek sağlıklı SMN proteini üretilebilmesi üzerinedir.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9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 </a:t>
            </a:r>
          </a:p>
          <a:p>
            <a:pPr algn="just">
              <a:lnSpc>
                <a:spcPct val="150000"/>
              </a:lnSpc>
            </a:pP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Nusinersen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SMN 2 geni üzerindeki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defektif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ekzon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bölgesini hedefleyen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antisense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oligonükleotiddir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Böylece tam uzunlukta sağlıklı SMN proteini, SMN 2 geni üzerinden üretilerek motor nöron dejenerasyonunun yavaşlaması sağlanmaya çalışılır. 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66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 smtClean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tr-TR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Giriş </a:t>
            </a:r>
            <a:endParaRPr lang="tr-TR" sz="26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tr-TR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318" y="2671479"/>
            <a:ext cx="6826623" cy="3169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0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687"/>
          </a:xfrm>
        </p:spPr>
        <p:txBody>
          <a:bodyPr/>
          <a:lstStyle/>
          <a:p>
            <a:pPr algn="r"/>
            <a:r>
              <a:rPr 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Spinal</a:t>
            </a:r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Müsküler</a:t>
            </a:r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Atrofi</a:t>
            </a:r>
            <a:r>
              <a:rPr lang="tr-TR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 </a:t>
            </a:r>
            <a:r>
              <a:rPr lang="tr-TR" sz="2800" b="1" dirty="0" err="1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Nusinersen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728" y="1057836"/>
            <a:ext cx="8337177" cy="55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0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1429</TotalTime>
  <Words>1407</Words>
  <Application>Microsoft Office PowerPoint</Application>
  <PresentationFormat>Geniş ekran</PresentationFormat>
  <Paragraphs>111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Office Teması</vt:lpstr>
      <vt:lpstr>SPİNAL MÜSKÜLER ATROFİ TİP 1, 2 VE 3 HASTALARI VE NUSİNERSEN UYGULAMALARI </vt:lpstr>
      <vt:lpstr>Spinal Müsküler Atrofi ve Nusinersen</vt:lpstr>
      <vt:lpstr>Spinal Müsküler Atrofi ve Nusinersen</vt:lpstr>
      <vt:lpstr>Spinal Müsküler Atrofi ve Nusinersen</vt:lpstr>
      <vt:lpstr>PowerPoint Sunusu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PowerPoint Sunusu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  <vt:lpstr>Spinal Müsküler Atrofi ve Nusinersen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SPİNAL MÜSKÜLER ATROFİ TİP 1, 2 VE 3 HASTALARI VE NUSİNERSEN UYGULAMALARI</dc:title>
  <dc:creator>cengiz havalı</dc:creator>
  <cp:lastModifiedBy>cengiz havalı</cp:lastModifiedBy>
  <cp:revision>37</cp:revision>
  <dcterms:created xsi:type="dcterms:W3CDTF">2020-12-01T18:01:49Z</dcterms:created>
  <dcterms:modified xsi:type="dcterms:W3CDTF">2020-12-14T16:56:39Z</dcterms:modified>
</cp:coreProperties>
</file>