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79" r:id="rId6"/>
    <p:sldId id="280" r:id="rId7"/>
    <p:sldId id="260" r:id="rId8"/>
    <p:sldId id="261" r:id="rId9"/>
    <p:sldId id="262" r:id="rId10"/>
    <p:sldId id="275" r:id="rId11"/>
    <p:sldId id="263" r:id="rId12"/>
    <p:sldId id="282" r:id="rId13"/>
    <p:sldId id="268" r:id="rId14"/>
    <p:sldId id="269" r:id="rId15"/>
    <p:sldId id="270" r:id="rId16"/>
    <p:sldId id="278" r:id="rId17"/>
    <p:sldId id="28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2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17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15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64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9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72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15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9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93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55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06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0031-27F7-401D-93F2-80ACB89DB836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D955C-BC4D-4E70-857A-F363601D50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73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mim.org/entry/260600?search=260600&amp;highlight=2606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8153" y="192743"/>
            <a:ext cx="9144000" cy="2698376"/>
          </a:xfrm>
        </p:spPr>
        <p:txBody>
          <a:bodyPr>
            <a:normAutofit/>
          </a:bodyPr>
          <a:lstStyle/>
          <a:p>
            <a:pPr indent="457200">
              <a:lnSpc>
                <a:spcPct val="150000"/>
              </a:lnSpc>
              <a:spcAft>
                <a:spcPts val="800"/>
              </a:spcAft>
            </a:pPr>
            <a:r>
              <a:rPr lang="tr-TR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Epileptik </a:t>
            </a:r>
            <a:r>
              <a:rPr lang="tr-TR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Tanısı ile İzlediğimiz Hastaların Klinik ve Genetik Sonuçları</a:t>
            </a:r>
            <a:r>
              <a:rPr lang="tr-TR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58153" y="2935941"/>
            <a:ext cx="9309847" cy="3186953"/>
          </a:xfrm>
        </p:spPr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Uzm. Dr. Cengiz HAVALI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Çocuk Nöroloji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Bilimleri Üniversitesi,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Bursa Yüksek İhtisas Eğitim ve Araştırma Hastanesi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 fontScale="92500" lnSpcReduction="10000"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Sonuçlar</a:t>
            </a:r>
          </a:p>
          <a:p>
            <a:pPr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Genetik sonuçlar</a:t>
            </a:r>
            <a:endParaRPr lang="tr-TR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Dravet sendromu tanısı alan hastaların tümünde de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novo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mutasyonlar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saptanmıştır.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İki hastada yeni mutasyon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bulunmuştur.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WWOX ilişkili epileptik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tanısı alan 6 hastada 2 yeni mutasyon görülmüştür.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Hipomiyelinizan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lökodistrofi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tip 3 tanısı alan hastanın mutasyonu daha önce bildirilmişti. Kalan diğer hastaların tümünde yeni mutasyonlar saptandı. 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missense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 hastada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nonsense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 hastada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splicing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1 hastada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frameshift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mutasyon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saptanmıştır.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Sonuçlar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Tablo: Genetik sonuçlar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094" y="2559424"/>
            <a:ext cx="7547447" cy="397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54742"/>
            <a:ext cx="10515600" cy="5526740"/>
          </a:xfrm>
        </p:spPr>
        <p:txBody>
          <a:bodyPr>
            <a:noAutofit/>
          </a:bodyPr>
          <a:lstStyle/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Tartışma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Dravet sendromu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önceden sağlıklı olan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çocuklarda yaşamın ilk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yılında (ortalama 5. ayda), sıklıkla ateşle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tetiklenen tek taraflı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klonik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 da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jeneralize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klonik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veya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tonik-</a:t>
            </a:r>
            <a:r>
              <a:rPr lang="tr-TR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klonik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nöbetlerle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başlar. İlaçlara dirençlidir. Nöbetlerle birlikte motor ve bilişsel gerileme başlar. 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Dravet sendromu ile izlediğimiz 4 hastanın klinik seyri literatürle uyumlu idi. </a:t>
            </a:r>
            <a:endParaRPr lang="tr-TR" sz="20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Autofit/>
          </a:bodyPr>
          <a:lstStyle/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Tartışma</a:t>
            </a: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WWOX ilişkili epileptik </a:t>
            </a:r>
            <a:r>
              <a:rPr lang="tr-TR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ensefalopatiler</a:t>
            </a:r>
            <a:r>
              <a:rPr lang="tr-T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 yıllarda tanımlanmıştır. Şu ana kadar bildirilen 37 hastadaki </a:t>
            </a:r>
            <a:r>
              <a:rPr lang="tr-TR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dismorfik</a:t>
            </a:r>
            <a:r>
              <a:rPr lang="tr-T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bulgular ve benzer klinik seyir nedeniyle WOREE sendromu olarak adlandırılmaktadır. Hastalarımızın klinik seyirleri, </a:t>
            </a:r>
            <a:r>
              <a:rPr lang="tr-TR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dismorfik</a:t>
            </a:r>
            <a:r>
              <a:rPr lang="tr-T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bulguları bildirilen hastalarla uyumlu idi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DPAGT1 geninde </a:t>
            </a:r>
            <a:r>
              <a:rPr lang="tr-T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homozigot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mutasyon saptanan hastaların ağır seyirli olanlarında </a:t>
            </a:r>
            <a:r>
              <a:rPr lang="tr-T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infantil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spazm ve ilaçlara dirençli epilepsi bildirilmiştir. Motor ve bilişsel gerilik bakımından çok ağır seyirli ve ilk 1 yaşta kaybedilen vakalar olduğu gibi daha hafif seyirli hastalar da bildirilmiştir. Bizim hastamız hem epilepsi hem de motor ve bilişsel gelişim açısından ağır seyirli idi.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 tip 3 tanısı alan hastalarda spazm nöbetleri, dirençli epilepsi ve ağır motor gerilik saptandığı bildirilmiştir. 2 EE tip 3 hastamızdan birinde </a:t>
            </a:r>
            <a:r>
              <a:rPr lang="tr-TR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infantil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spazm diğerinde dirençli epilepsi mevcuttu.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endParaRPr lang="tr-TR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endParaRPr lang="tr-TR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4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54742"/>
            <a:ext cx="10515600" cy="5526740"/>
          </a:xfrm>
        </p:spPr>
        <p:txBody>
          <a:bodyPr>
            <a:noAutofit/>
          </a:bodyPr>
          <a:lstStyle/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Tartışma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 tip 39 tanısı almış hastalarda ilk yaşlarda başlayan nöbetlerle birlikte ağır motor ve bilişsel gerilikler bildirilmiştir. Bu tanı ile izlediğimiz hastamız bildirilen vakalarla uyumlu idi.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 tip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tanısı almış hastalarda ilk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aylarda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başlayan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West sendromu ile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birlikte ağır motor ve bilişsel gerilikler bildirilmiştir. Bu tanı ile izlediğimiz 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hastamızın nöbetleri 3 aylıkken başlamıştı ve 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bildirilen vakalarla uyumlu idi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r>
              <a:rPr lang="tr-TR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Hipomiyelinizan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lökodistrofi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EE tanısıyla izlediğimiz hastada ağır motor ve bilişsel gerilik ve dirençli nöbetler mevcuttu. Literatürde ilk bildirilen az sayıda vakada motor gerilik ve </a:t>
            </a:r>
            <a:r>
              <a:rPr lang="tr-TR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hipotoni</a:t>
            </a:r>
            <a:r>
              <a:rPr lang="tr-TR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öne çıkarken sonraki yıllarda dirençli nöbetlerle seyreden hastalar bildirilmiştir. </a:t>
            </a:r>
          </a:p>
          <a:p>
            <a:pPr marL="571500" indent="-342900">
              <a:lnSpc>
                <a:spcPct val="150000"/>
              </a:lnSpc>
              <a:spcAft>
                <a:spcPts val="800"/>
              </a:spcAft>
            </a:pPr>
            <a:endParaRPr lang="tr-TR" sz="20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</a:t>
            </a:r>
            <a:endParaRPr lang="tr-TR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Dravet sendromlu 3 hasta dışında hiçbir hastada klinik, görüntüleme ve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laboratuar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bulgularıyla olası genetik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etyoloji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öngörülememiştir. Epileptik </a:t>
            </a:r>
            <a:r>
              <a:rPr lang="tr-TR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ensefalopatiye</a:t>
            </a:r>
            <a:r>
              <a:rPr lang="tr-TR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neden olan çok sayıda genetik mutasyon bulunması ve klinik tablonun birçok hastada benzerlik göstermesi nedeniyle bu hastalarda geniş kapsamlı genetik çalışmalar gerekmektedir. 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41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1.	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McTague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A, Howell KB, Cross JH, et al. The genetic landscape of the epileptic encephalopathies of infancy and childhood. The Lancet Neurology. 2016 Mar;15(3):304-16.</a:t>
            </a: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2.	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Shbarou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R,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Mikati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MA. The Expanding Clinical Spectrum of Genetic Pediatric Epileptic Encephalopathies. Seminars in pediatric neurology. 2016 May;23(2):134-42.</a:t>
            </a: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3.	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Mignot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C, Lambert L,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Pasquier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L, et al. WWOX-related encephalopathies: delineation of the phenotypical spectrum and emerging genotype-phenotype correlation. J Med Genet. 2015 Jan;52(1):61-70.</a:t>
            </a: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4.	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Piard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J, Hawkes L,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Milh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M, et al. The phenotypic spectrum of WWOX-related disorders: 20 additional cases of WOREE syndrome and review of the literature. Genet Med. 2019 Jun;21(6):1308-1318.</a:t>
            </a: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AutoNum type="arabicPeriod" startAt="5"/>
            </a:pPr>
            <a:r>
              <a:rPr lang="en-US" sz="1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Tabarki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B,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AlHashem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AlShahwan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S, et al. Severe CNS involvement in WWOX mutations: Description of five new cases. Am J Med Genet A. 2015 Dec;167a(12):3209-13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tr-TR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41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6.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Wu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X.,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Rush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J. S.,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Karaoglu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D.,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Krasnewich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D.,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Lubinsky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M. S.,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Waechter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C. J.,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Gilmore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R.,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Freeze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H. H.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Deficiency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UDP-GlcNAc:dolichol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phosphate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N-acetylglucosamine-1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phosphate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transferase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(DPAGT1)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causes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novel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congenital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disorder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glycosylation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type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Ij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Hum. Mutat. 22: 144-150, 2003</a:t>
            </a:r>
            <a:r>
              <a:rPr lang="tr-T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Molinari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F.,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Raas-Rothschild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A., Rio, M.,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Fiermonte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G.,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Encha-Razavi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F.,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Palmieri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L.,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Palmieri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F., Ben-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Neriah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Z.,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Kadhom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N.,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Vekemans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M.,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Attie-Bitach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T.,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Munnich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A.,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Rustin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P.,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Colleaux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L.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Impaired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mitochondrial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glutamate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transport in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autosomal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recessive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neonatal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myoclonic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epilepsy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Am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J. Hum.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Genet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76: 334-339, 2005. </a:t>
            </a:r>
            <a:endParaRPr lang="tr-TR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8.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Edvardson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Baumann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A.-M.,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Muhlenhoff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M., Stephan, O.,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Kuss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A. W.,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Shaag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A., He, L.,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Zenvirt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Tanzi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R.,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Gerardy-Schahn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R.,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Elpeleg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, O. West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syndrome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caused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by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ST3Gal-III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deficiency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tr-TR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Epilepsia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54: e24-e27, 2013. </a:t>
            </a:r>
            <a:endParaRPr lang="tr-TR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tr-TR" sz="1600" dirty="0"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</a:t>
            </a:r>
            <a:r>
              <a:rPr lang="tr-TR" sz="16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www.omim.org/entry/260600?search=260600&amp;highlight=260600</a:t>
            </a:r>
            <a:endParaRPr lang="tr-TR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30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93694"/>
            <a:ext cx="10515600" cy="5486399"/>
          </a:xfrm>
        </p:spPr>
        <p:txBody>
          <a:bodyPr>
            <a:normAutofit fontScale="92500" lnSpcReduction="10000"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Giriş</a:t>
            </a: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Çocukluk çağı epileptik </a:t>
            </a: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ensefalopatileri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(EE), dirençli epilepsi, motor ve bilişsel gerilik ya da gerileme ile seyreden geniş ve heterojen bir gruptan oluşan </a:t>
            </a: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elektroklinik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sendromlardır. 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Özellikli nöbet tipleri, EEG bozuklukları ve farklı yaşlardaki klinik özellikleri ile birçok epilepsi sendromu </a:t>
            </a:r>
            <a:r>
              <a:rPr lang="tr-TR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EE 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başlığı altında incelenir.  </a:t>
            </a:r>
            <a:r>
              <a:rPr lang="tr-TR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Bunlardan </a:t>
            </a:r>
            <a:r>
              <a:rPr lang="tr-TR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başlıcaları</a:t>
            </a:r>
            <a:r>
              <a:rPr lang="tr-TR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şunlardır. 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Tonik 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miyoklonik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nöbetlerle erken dönemde ortaya çıkan ve ağır seyirli, EEG’de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Supresyon-bürst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paterni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gösteren erken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infantil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epileptik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ensefalopatiler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ohtahara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sendromu, erken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myoklonik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İnfantil</a:t>
            </a:r>
            <a:r>
              <a:rPr lang="tr-TR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spazm nöbetleriyle ortaya çıkan ve EEG’de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Hipsaritmi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paterni</a:t>
            </a:r>
            <a:r>
              <a:rPr lang="tr-TR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ile seyreden West Sendromu</a:t>
            </a:r>
            <a:endParaRPr lang="tr-TR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9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 lnSpcReduction="10000"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Giriş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Malign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migratuvar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parsiyel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epilepsi</a:t>
            </a: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Fokal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veya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jeneralize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ateşli nöbetler ile seyreden Dravet Sendromu, </a:t>
            </a: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Myoklonik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Astatik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nöbetlerle seyreden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Doose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Sendromu, </a:t>
            </a: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West sendromlu hastaların veya diğer erken dönem EE hastalarının ileri yaşlarında ortaya çıkabilen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Lennox-Gastaut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sendromu</a:t>
            </a:r>
          </a:p>
          <a:p>
            <a:pPr marL="457200"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Konuşma geriliği ve farklı nöbet tipleriyle giden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Landau-Kleffner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sendromu</a:t>
            </a:r>
          </a:p>
          <a:p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Yavaş uyku dalgasında elektriksel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status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epileptikus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8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Ensefalopatilersefalografi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Giriş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konjenital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 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edinsel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yapısal (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nöronal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migrasyon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anomalileri, HİE) bozukluklar,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metabolik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hastalıklar (FKU, MSUD) ve genetik nedenlerle ortaya çıkabilir.</a:t>
            </a: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EE’lerde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etyoloji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heterojendir. Kromozom anomalileri (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Down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sendromu), de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novo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mutasyonlar, gen kopya sayısı değişiklikleri ve diğer mutasyonlar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EE’ye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neden olabilir. </a:t>
            </a:r>
            <a:endParaRPr lang="tr-T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Bazen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epileptik sendroma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yol açan birden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genetik neden bulunurken bazen de aynı genetik mutasyon birden çok sendroma neden olabilir. Bazen ise bir sendrom kliniği ile başlayıp çocuk büyüdükçe başka bir sendromun özelliklerini gösterebilir.[1]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52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Ensefalopatilersefalografi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08528"/>
            <a:ext cx="10515600" cy="5750859"/>
          </a:xfrm>
        </p:spPr>
        <p:txBody>
          <a:bodyPr>
            <a:normAutofit/>
          </a:bodyPr>
          <a:lstStyle/>
          <a:p>
            <a:pPr lvl="0" indent="0" algn="ctr">
              <a:lnSpc>
                <a:spcPct val="10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Giriş</a:t>
            </a:r>
          </a:p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400" dirty="0" smtClean="0"/>
              <a:t>Şekil </a:t>
            </a:r>
            <a:r>
              <a:rPr lang="tr-TR" sz="1400" dirty="0"/>
              <a:t>1 : Bazı epileptik </a:t>
            </a:r>
            <a:r>
              <a:rPr lang="tr-TR" sz="1400" dirty="0" err="1"/>
              <a:t>ensefalopatiler</a:t>
            </a:r>
            <a:r>
              <a:rPr lang="tr-TR" sz="1400" dirty="0"/>
              <a:t> ve genetik nedenleri</a:t>
            </a:r>
          </a:p>
          <a:p>
            <a:pPr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565" y="2048435"/>
            <a:ext cx="8897470" cy="4605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65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Ensefalopatilersefalografi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lv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Giriş</a:t>
            </a:r>
            <a:endParaRPr lang="tr-TR" sz="2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Yeni jenerasyon dizileme ve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mikroarray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dizileme teknikleri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bunların kullanımındaki yaygınlaşma sonrası önceleri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idiopatik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adlandırılan birçok dirençli epilepsi hastasında genetik nedenler saptanırken diğer yandan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EE’ye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neden olan birçok yeni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 ortaya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çıkmaktadır.[2]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 olarak önceleri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kanser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patogenezinde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sorumlu tutulan bir gen olan WWOX mutasyonlarının son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yıllarda aynı zamanda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ensefalopatiye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neden olduğu gösterilmiştir.[3-5]</a:t>
            </a:r>
          </a:p>
          <a:p>
            <a:pPr marL="514350" indent="-28575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Amacımız hastanemizde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tanısıyla izlemekte olduğumuz ve genetik mutasyon saptanan hastalarımızın klinik verilerini ve genetik sonuçlarını ortaya koymaktır.</a:t>
            </a: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7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13012"/>
            <a:ext cx="10515600" cy="5593976"/>
          </a:xfrm>
        </p:spPr>
        <p:txBody>
          <a:bodyPr>
            <a:noAutofit/>
          </a:bodyPr>
          <a:lstStyle/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Yöntem</a:t>
            </a: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 5 yılda çocukluk yaş grubunda saptanan 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hastalarının demografik, klinik,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görüntüleme verileri ve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hastalarda saptanan mutasyonlar incelenmiştir.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Hastaların tümüne yeni nesil dizileme platformu (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Illumina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NextSeq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500) kullanılarak, kalıtsal hastalıklar açısından anlamlı 4493 geni içeren klinik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ekzom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Genetics) paneli uygulandı. Data analizleri,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DDM sistemi üzerinden gerçekleştirildi. Saptanan değişimlerin tamamı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Sanger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dizileme yöntemi ile konfirme edildi. 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4365"/>
            <a:ext cx="10515600" cy="4872598"/>
          </a:xfrm>
        </p:spPr>
        <p:txBody>
          <a:bodyPr>
            <a:normAutofit/>
          </a:bodyPr>
          <a:lstStyle/>
          <a:p>
            <a:pPr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Sonuçlar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tanısı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almış ve genetik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etyoloji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saptanabilmiş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hasta görülmüştür. </a:t>
            </a:r>
            <a:endParaRPr lang="tr-TR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Hastaların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yaş ortalaması 5.5 yaş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olarak bulunmuştur. </a:t>
            </a:r>
          </a:p>
          <a:p>
            <a:pPr indent="457200" algn="just">
              <a:lnSpc>
                <a:spcPct val="150000"/>
              </a:lnSpc>
              <a:spcAft>
                <a:spcPts val="800"/>
              </a:spcAft>
            </a:pP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Altı hasta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yeni tanımlanmış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fenotip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olan WWOX ilişkili 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Dravet sendromu, 2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epileptik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ensefalopati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tip 3, 1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15 ve 1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hasta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39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tanısı almıştır.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hastada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konjenital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glikolizasyon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defekti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Ij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bir hastada ise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hipomiyelinizan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lökodistrofi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tip 3 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saptanmıştır.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8568"/>
          </a:xfrm>
        </p:spPr>
        <p:txBody>
          <a:bodyPr>
            <a:normAutofit/>
          </a:bodyPr>
          <a:lstStyle/>
          <a:p>
            <a:pPr algn="r"/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Genetik Epileptik </a:t>
            </a:r>
            <a:r>
              <a:rPr lang="tr-TR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Ensefalopatiler</a:t>
            </a:r>
            <a:endParaRPr lang="tr-TR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İçerik Yer Tutucusu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572" y="1410023"/>
            <a:ext cx="9697299" cy="515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3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1182</Words>
  <Application>Microsoft Office PowerPoint</Application>
  <PresentationFormat>Geniş ekran</PresentationFormat>
  <Paragraphs>81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Epileptik Ensefalopati Tanısı ile İzlediğimiz Hastaların Klinik ve Genetik Sonuçları </vt:lpstr>
      <vt:lpstr>Genetik Epileptik Ensefalopatiler</vt:lpstr>
      <vt:lpstr>Genetik Epileptik Ensefalopatiler</vt:lpstr>
      <vt:lpstr>Genetik Epileptik Ensefalopatilersefalografi</vt:lpstr>
      <vt:lpstr>Genetik Epileptik Ensefalopatilersefalografi</vt:lpstr>
      <vt:lpstr>Genetik Epileptik Ensefalopatilersefalografi</vt:lpstr>
      <vt:lpstr>Genetik Epileptik Ensefalopatiler</vt:lpstr>
      <vt:lpstr>Genetik Epileptik Ensefalopatiler</vt:lpstr>
      <vt:lpstr>Genetik Epileptik Ensefalopatiler</vt:lpstr>
      <vt:lpstr>Genetik Epileptik Ensefalopatiler</vt:lpstr>
      <vt:lpstr>Genetik Epileptik Ensefalopatiler</vt:lpstr>
      <vt:lpstr>Genetik Epileptik Ensefalopatiler</vt:lpstr>
      <vt:lpstr>Genetik Epileptik Ensefalopatiler</vt:lpstr>
      <vt:lpstr>Genetik Epileptik Ensefalopatiler</vt:lpstr>
      <vt:lpstr>Genetik Epileptik Ensefalopatiler</vt:lpstr>
      <vt:lpstr>Kaynaklar </vt:lpstr>
      <vt:lpstr>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Nöroloji Kliniğimizde Yapılmış Olan Elektroensefalografi Çekimlerinin Değerlendirilmesi</dc:title>
  <dc:creator>cengiz havalı</dc:creator>
  <cp:lastModifiedBy>cengiz havalı</cp:lastModifiedBy>
  <cp:revision>37</cp:revision>
  <dcterms:created xsi:type="dcterms:W3CDTF">2020-11-13T06:52:28Z</dcterms:created>
  <dcterms:modified xsi:type="dcterms:W3CDTF">2020-11-17T20:49:54Z</dcterms:modified>
</cp:coreProperties>
</file>