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4"/>
  </p:notesMasterIdLst>
  <p:sldIdLst>
    <p:sldId id="256" r:id="rId2"/>
    <p:sldId id="260" r:id="rId3"/>
    <p:sldId id="257" r:id="rId4"/>
    <p:sldId id="258" r:id="rId5"/>
    <p:sldId id="259" r:id="rId6"/>
    <p:sldId id="263" r:id="rId7"/>
    <p:sldId id="264" r:id="rId8"/>
    <p:sldId id="265" r:id="rId9"/>
    <p:sldId id="266" r:id="rId10"/>
    <p:sldId id="267" r:id="rId11"/>
    <p:sldId id="268" r:id="rId12"/>
    <p:sldId id="269" r:id="rId13"/>
    <p:sldId id="270" r:id="rId14"/>
    <p:sldId id="271" r:id="rId15"/>
    <p:sldId id="272" r:id="rId16"/>
    <p:sldId id="273" r:id="rId17"/>
    <p:sldId id="274" r:id="rId18"/>
    <p:sldId id="318" r:id="rId19"/>
    <p:sldId id="275" r:id="rId20"/>
    <p:sldId id="278" r:id="rId21"/>
    <p:sldId id="294" r:id="rId22"/>
    <p:sldId id="279" r:id="rId23"/>
    <p:sldId id="295" r:id="rId24"/>
    <p:sldId id="296" r:id="rId25"/>
    <p:sldId id="300" r:id="rId26"/>
    <p:sldId id="319" r:id="rId27"/>
    <p:sldId id="320" r:id="rId28"/>
    <p:sldId id="321" r:id="rId29"/>
    <p:sldId id="282" r:id="rId30"/>
    <p:sldId id="283" r:id="rId31"/>
    <p:sldId id="284" r:id="rId32"/>
    <p:sldId id="297" r:id="rId33"/>
    <p:sldId id="317" r:id="rId34"/>
    <p:sldId id="285" r:id="rId35"/>
    <p:sldId id="286" r:id="rId36"/>
    <p:sldId id="299"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22" r:id="rId51"/>
    <p:sldId id="315" r:id="rId52"/>
    <p:sldId id="316"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915" autoAdjust="0"/>
  </p:normalViewPr>
  <p:slideViewPr>
    <p:cSldViewPr>
      <p:cViewPr varScale="1">
        <p:scale>
          <a:sx n="54" d="100"/>
          <a:sy n="54" d="100"/>
        </p:scale>
        <p:origin x="-1616" y="-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BB8AE0-48D9-481E-9EAA-2BEA640625C6}" type="datetimeFigureOut">
              <a:rPr lang="tr-TR" smtClean="0"/>
              <a:pPr/>
              <a:t>18.05.2023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0D405-2D66-4E7A-B863-9978F62E163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Perinatal</a:t>
            </a:r>
            <a:r>
              <a:rPr lang="tr-TR" dirty="0" smtClean="0"/>
              <a:t> </a:t>
            </a:r>
            <a:r>
              <a:rPr lang="tr-TR" dirty="0" err="1" smtClean="0"/>
              <a:t>stroke</a:t>
            </a:r>
            <a:r>
              <a:rPr lang="tr-TR" dirty="0" smtClean="0"/>
              <a:t> : </a:t>
            </a:r>
            <a:r>
              <a:rPr lang="tr-TR" dirty="0" err="1" smtClean="0"/>
              <a:t>gestasyonun</a:t>
            </a:r>
            <a:r>
              <a:rPr lang="tr-TR" dirty="0" smtClean="0"/>
              <a:t> 28 haftası ile </a:t>
            </a:r>
            <a:r>
              <a:rPr lang="tr-TR" dirty="0" err="1" smtClean="0"/>
              <a:t>postnatal</a:t>
            </a:r>
            <a:r>
              <a:rPr lang="tr-TR" dirty="0" smtClean="0"/>
              <a:t> 28 gün arasında gelişmiş ise,</a:t>
            </a:r>
          </a:p>
          <a:p>
            <a:r>
              <a:rPr lang="tr-TR" dirty="0" smtClean="0"/>
              <a:t>Çocukluk çağı inmesi: 28 gün-18 yaş arasında gelişmişse</a:t>
            </a:r>
          </a:p>
          <a:p>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4</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Yaşasın Mustafa Kemal</a:t>
            </a:r>
          </a:p>
          <a:p>
            <a:r>
              <a:rPr lang="tr-TR" dirty="0" smtClean="0"/>
              <a:t>Yaşasın Atatürk</a:t>
            </a:r>
          </a:p>
          <a:p>
            <a:r>
              <a:rPr lang="tr-TR" dirty="0" smtClean="0"/>
              <a:t>Yaşasın Türkiye Cumhuriyeti</a:t>
            </a:r>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52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Kanada kaynaklı bir çalışmada 83 </a:t>
            </a:r>
            <a:r>
              <a:rPr lang="tr-TR" sz="1200" kern="1200" dirty="0" err="1" smtClean="0">
                <a:solidFill>
                  <a:schemeClr val="tx1"/>
                </a:solidFill>
                <a:latin typeface="+mn-lt"/>
                <a:ea typeface="+mn-ea"/>
                <a:cs typeface="+mn-cs"/>
              </a:rPr>
              <a:t>yenidoğandan</a:t>
            </a:r>
            <a:r>
              <a:rPr lang="tr-TR" sz="1200" kern="1200" dirty="0" smtClean="0">
                <a:solidFill>
                  <a:schemeClr val="tx1"/>
                </a:solidFill>
                <a:latin typeface="+mn-lt"/>
                <a:ea typeface="+mn-ea"/>
                <a:cs typeface="+mn-cs"/>
              </a:rPr>
              <a:t> 29una standart </a:t>
            </a:r>
            <a:r>
              <a:rPr lang="tr-TR" sz="1200" kern="1200" dirty="0" err="1" smtClean="0">
                <a:solidFill>
                  <a:schemeClr val="tx1"/>
                </a:solidFill>
                <a:latin typeface="+mn-lt"/>
                <a:ea typeface="+mn-ea"/>
                <a:cs typeface="+mn-cs"/>
              </a:rPr>
              <a:t>heparin</a:t>
            </a:r>
            <a:r>
              <a:rPr lang="tr-TR" sz="1200" kern="1200" dirty="0" smtClean="0">
                <a:solidFill>
                  <a:schemeClr val="tx1"/>
                </a:solidFill>
                <a:latin typeface="+mn-lt"/>
                <a:ea typeface="+mn-ea"/>
                <a:cs typeface="+mn-cs"/>
              </a:rPr>
              <a:t>, düşük molekül ağırlıklı </a:t>
            </a:r>
            <a:r>
              <a:rPr lang="tr-TR" sz="1200" kern="1200" dirty="0" err="1" smtClean="0">
                <a:solidFill>
                  <a:schemeClr val="tx1"/>
                </a:solidFill>
                <a:latin typeface="+mn-lt"/>
                <a:ea typeface="+mn-ea"/>
                <a:cs typeface="+mn-cs"/>
              </a:rPr>
              <a:t>heparin</a:t>
            </a:r>
            <a:r>
              <a:rPr lang="tr-TR" sz="1200" kern="1200" dirty="0" smtClean="0">
                <a:solidFill>
                  <a:schemeClr val="tx1"/>
                </a:solidFill>
                <a:latin typeface="+mn-lt"/>
                <a:ea typeface="+mn-ea"/>
                <a:cs typeface="+mn-cs"/>
              </a:rPr>
              <a:t> veya </a:t>
            </a:r>
            <a:r>
              <a:rPr lang="tr-TR" sz="1200" kern="1200" dirty="0" err="1" smtClean="0">
                <a:solidFill>
                  <a:schemeClr val="tx1"/>
                </a:solidFill>
                <a:latin typeface="+mn-lt"/>
                <a:ea typeface="+mn-ea"/>
                <a:cs typeface="+mn-cs"/>
              </a:rPr>
              <a:t>warfarin</a:t>
            </a:r>
            <a:r>
              <a:rPr lang="tr-TR" sz="1200" kern="1200" dirty="0" smtClean="0">
                <a:solidFill>
                  <a:schemeClr val="tx1"/>
                </a:solidFill>
                <a:latin typeface="+mn-lt"/>
                <a:ea typeface="+mn-ea"/>
                <a:cs typeface="+mn-cs"/>
              </a:rPr>
              <a:t> verilmiş </a:t>
            </a:r>
          </a:p>
          <a:p>
            <a:r>
              <a:rPr lang="tr-TR" sz="1200" kern="1200" dirty="0" smtClean="0">
                <a:solidFill>
                  <a:schemeClr val="tx1"/>
                </a:solidFill>
                <a:latin typeface="+mn-lt"/>
                <a:ea typeface="+mn-ea"/>
                <a:cs typeface="+mn-cs"/>
              </a:rPr>
              <a:t>Daha önceden </a:t>
            </a:r>
            <a:r>
              <a:rPr lang="tr-TR" sz="1200" kern="1200" dirty="0" err="1" smtClean="0">
                <a:solidFill>
                  <a:schemeClr val="tx1"/>
                </a:solidFill>
                <a:latin typeface="+mn-lt"/>
                <a:ea typeface="+mn-ea"/>
                <a:cs typeface="+mn-cs"/>
              </a:rPr>
              <a:t>intrakraniyal</a:t>
            </a:r>
            <a:r>
              <a:rPr lang="tr-TR" sz="1200" kern="1200" dirty="0" smtClean="0">
                <a:solidFill>
                  <a:schemeClr val="tx1"/>
                </a:solidFill>
                <a:latin typeface="+mn-lt"/>
                <a:ea typeface="+mn-ea"/>
                <a:cs typeface="+mn-cs"/>
              </a:rPr>
              <a:t> kanaması olan 21 hastanın 3'ünde (%14) majör bir kanama meydana geldi ve daha önceden kanaması olmayan 17 hastanın hiçbirinde büyük bir kanama meydana geldi. </a:t>
            </a:r>
          </a:p>
          <a:p>
            <a:r>
              <a:rPr lang="tr-TR" sz="1200" kern="1200" dirty="0" smtClean="0">
                <a:solidFill>
                  <a:schemeClr val="tx1"/>
                </a:solidFill>
                <a:latin typeface="+mn-lt"/>
                <a:ea typeface="+mn-ea"/>
                <a:cs typeface="+mn-cs"/>
              </a:rPr>
              <a:t>Takip görüntüleme, </a:t>
            </a:r>
            <a:r>
              <a:rPr lang="tr-TR" sz="1200" kern="1200" dirty="0" err="1" smtClean="0">
                <a:solidFill>
                  <a:schemeClr val="tx1"/>
                </a:solidFill>
                <a:latin typeface="+mn-lt"/>
                <a:ea typeface="+mn-ea"/>
                <a:cs typeface="+mn-cs"/>
              </a:rPr>
              <a:t>antikoagülasyon</a:t>
            </a:r>
            <a:r>
              <a:rPr lang="tr-TR" sz="1200" kern="1200" dirty="0" smtClean="0">
                <a:solidFill>
                  <a:schemeClr val="tx1"/>
                </a:solidFill>
                <a:latin typeface="+mn-lt"/>
                <a:ea typeface="+mn-ea"/>
                <a:cs typeface="+mn-cs"/>
              </a:rPr>
              <a:t> almayan 35 </a:t>
            </a:r>
            <a:r>
              <a:rPr lang="tr-TR" sz="1200" kern="1200" dirty="0" err="1" smtClean="0">
                <a:solidFill>
                  <a:schemeClr val="tx1"/>
                </a:solidFill>
                <a:latin typeface="+mn-lt"/>
                <a:ea typeface="+mn-ea"/>
                <a:cs typeface="+mn-cs"/>
              </a:rPr>
              <a:t>yenidoğanın</a:t>
            </a:r>
            <a:r>
              <a:rPr lang="tr-TR" sz="1200" kern="1200" dirty="0" smtClean="0">
                <a:solidFill>
                  <a:schemeClr val="tx1"/>
                </a:solidFill>
                <a:latin typeface="+mn-lt"/>
                <a:ea typeface="+mn-ea"/>
                <a:cs typeface="+mn-cs"/>
              </a:rPr>
              <a:t> 10'unda (%28) ve tedavi edilen </a:t>
            </a:r>
            <a:r>
              <a:rPr lang="tr-TR" sz="1200" kern="1200" dirty="0" err="1" smtClean="0">
                <a:solidFill>
                  <a:schemeClr val="tx1"/>
                </a:solidFill>
                <a:latin typeface="+mn-lt"/>
                <a:ea typeface="+mn-ea"/>
                <a:cs typeface="+mn-cs"/>
              </a:rPr>
              <a:t>yenidoğanların</a:t>
            </a:r>
            <a:r>
              <a:rPr lang="tr-TR" sz="1200" kern="1200" dirty="0" smtClean="0">
                <a:solidFill>
                  <a:schemeClr val="tx1"/>
                </a:solidFill>
                <a:latin typeface="+mn-lt"/>
                <a:ea typeface="+mn-ea"/>
                <a:cs typeface="+mn-cs"/>
              </a:rPr>
              <a:t> sadece 22'sinde (%4) CSVT </a:t>
            </a:r>
            <a:r>
              <a:rPr lang="tr-TR" sz="1200" kern="1200" dirty="0" err="1" smtClean="0">
                <a:solidFill>
                  <a:schemeClr val="tx1"/>
                </a:solidFill>
                <a:latin typeface="+mn-lt"/>
                <a:ea typeface="+mn-ea"/>
                <a:cs typeface="+mn-cs"/>
              </a:rPr>
              <a:t>trombüs</a:t>
            </a:r>
            <a:r>
              <a:rPr lang="tr-TR" sz="1200" kern="1200" dirty="0" smtClean="0">
                <a:solidFill>
                  <a:schemeClr val="tx1"/>
                </a:solidFill>
                <a:latin typeface="+mn-lt"/>
                <a:ea typeface="+mn-ea"/>
                <a:cs typeface="+mn-cs"/>
              </a:rPr>
              <a:t> yayılımını gösterdi. </a:t>
            </a:r>
            <a:r>
              <a:rPr lang="tr-TR" sz="1200" kern="1200" dirty="0" err="1" smtClean="0">
                <a:solidFill>
                  <a:schemeClr val="tx1"/>
                </a:solidFill>
                <a:latin typeface="+mn-lt"/>
                <a:ea typeface="+mn-ea"/>
                <a:cs typeface="+mn-cs"/>
              </a:rPr>
              <a:t>Trombüs</a:t>
            </a:r>
            <a:r>
              <a:rPr lang="tr-TR" sz="1200" kern="1200" dirty="0" smtClean="0">
                <a:solidFill>
                  <a:schemeClr val="tx1"/>
                </a:solidFill>
                <a:latin typeface="+mn-lt"/>
                <a:ea typeface="+mn-ea"/>
                <a:cs typeface="+mn-cs"/>
              </a:rPr>
              <a:t> yayılımı, </a:t>
            </a:r>
            <a:r>
              <a:rPr lang="tr-TR" sz="1200" kern="1200" dirty="0" err="1" smtClean="0">
                <a:solidFill>
                  <a:schemeClr val="tx1"/>
                </a:solidFill>
                <a:latin typeface="+mn-lt"/>
                <a:ea typeface="+mn-ea"/>
                <a:cs typeface="+mn-cs"/>
              </a:rPr>
              <a:t>yenidoğanların</a:t>
            </a:r>
            <a:r>
              <a:rPr lang="tr-TR" sz="1200" kern="1200" dirty="0" smtClean="0">
                <a:solidFill>
                  <a:schemeClr val="tx1"/>
                </a:solidFill>
                <a:latin typeface="+mn-lt"/>
                <a:ea typeface="+mn-ea"/>
                <a:cs typeface="+mn-cs"/>
              </a:rPr>
              <a:t> %10'unda yeni bir </a:t>
            </a:r>
            <a:r>
              <a:rPr lang="tr-TR" sz="1200" kern="1200" dirty="0" err="1" smtClean="0">
                <a:solidFill>
                  <a:schemeClr val="tx1"/>
                </a:solidFill>
                <a:latin typeface="+mn-lt"/>
                <a:ea typeface="+mn-ea"/>
                <a:cs typeface="+mn-cs"/>
              </a:rPr>
              <a:t>venöz</a:t>
            </a:r>
            <a:r>
              <a:rPr lang="tr-TR" sz="1200" kern="1200" dirty="0" smtClean="0">
                <a:solidFill>
                  <a:schemeClr val="tx1"/>
                </a:solidFill>
                <a:latin typeface="+mn-lt"/>
                <a:ea typeface="+mn-ea"/>
                <a:cs typeface="+mn-cs"/>
              </a:rPr>
              <a:t> enfarktüs ve daha az olumlu bir klinik sonuçla ilişkilendirilmiştir.</a:t>
            </a:r>
            <a:endParaRPr lang="tr-TR" sz="120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C60D405-2D66-4E7A-B863-9978F62E1638}" type="slidenum">
              <a:rPr lang="tr-TR" smtClean="0"/>
              <a:pPr/>
              <a:t>12</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yaklaşıma</a:t>
            </a:r>
            <a:r>
              <a:rPr lang="tr-TR" baseline="0" dirty="0" smtClean="0"/>
              <a:t> cerrahları ikna etmek güç olabilmektedir.</a:t>
            </a:r>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29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Ülkemizde göz boyamak için açılan; </a:t>
            </a:r>
            <a:r>
              <a:rPr lang="tr-TR" dirty="0" err="1" smtClean="0"/>
              <a:t>va</a:t>
            </a:r>
            <a:r>
              <a:rPr lang="tr-TR" dirty="0" smtClean="0"/>
              <a:t> mı? Var demek için aksak topar çakıştırılmaya çalışan</a:t>
            </a:r>
            <a:r>
              <a:rPr lang="tr-TR" baseline="0" dirty="0" smtClean="0"/>
              <a:t> inme merkezleri gibi olamaz</a:t>
            </a:r>
          </a:p>
          <a:p>
            <a:r>
              <a:rPr lang="tr-TR" baseline="0" dirty="0" smtClean="0"/>
              <a:t>Mantar gibi türeyemez</a:t>
            </a:r>
          </a:p>
          <a:p>
            <a:r>
              <a:rPr lang="tr-TR" baseline="0" dirty="0" smtClean="0"/>
              <a:t>Bu tip merkezlerin </a:t>
            </a:r>
            <a:r>
              <a:rPr lang="tr-TR" baseline="0" dirty="0" err="1" smtClean="0"/>
              <a:t>açılaksa</a:t>
            </a:r>
            <a:r>
              <a:rPr lang="tr-TR" baseline="0" dirty="0" smtClean="0"/>
              <a:t> kriterleri olmalı ve periyodik denetlenmeli hatta ruhsatlandırılıp, gerekirse iptal edilmeli</a:t>
            </a:r>
          </a:p>
          <a:p>
            <a:r>
              <a:rPr lang="tr-TR" baseline="0" dirty="0" smtClean="0"/>
              <a:t>Herkes </a:t>
            </a:r>
            <a:r>
              <a:rPr lang="tr-TR" baseline="0" dirty="0" err="1" smtClean="0"/>
              <a:t>sorumluluık</a:t>
            </a:r>
            <a:r>
              <a:rPr lang="tr-TR" baseline="0" dirty="0" smtClean="0"/>
              <a:t> almalı</a:t>
            </a:r>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33</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Beyin krizi semptomları:</a:t>
            </a:r>
            <a:r>
              <a:rPr lang="tr-TR" baseline="0" dirty="0" smtClean="0"/>
              <a:t> Kol, bacak zayıflığı, duyusal şikayetler</a:t>
            </a:r>
          </a:p>
          <a:p>
            <a:r>
              <a:rPr lang="tr-TR" baseline="0" dirty="0" smtClean="0"/>
              <a:t>Baş ağrısı</a:t>
            </a:r>
          </a:p>
          <a:p>
            <a:r>
              <a:rPr lang="tr-TR" baseline="0" dirty="0" err="1" smtClean="0"/>
              <a:t>Dizartri</a:t>
            </a:r>
            <a:endParaRPr lang="tr-TR" baseline="0" dirty="0" smtClean="0"/>
          </a:p>
          <a:p>
            <a:r>
              <a:rPr lang="tr-TR" baseline="0" dirty="0" smtClean="0"/>
              <a:t>Yüzde güçsüzlük , konuşma bozukluğu, bilinç değişikliği, görsel şikayetler, nöbet, </a:t>
            </a:r>
            <a:r>
              <a:rPr lang="tr-TR" baseline="0" dirty="0" err="1" smtClean="0"/>
              <a:t>ataksi</a:t>
            </a:r>
            <a:r>
              <a:rPr lang="tr-TR" baseline="0" dirty="0" smtClean="0"/>
              <a:t>, yürüyüş bozukluğu, </a:t>
            </a:r>
            <a:r>
              <a:rPr lang="tr-TR" baseline="0" dirty="0" err="1" smtClean="0"/>
              <a:t>vertigo</a:t>
            </a:r>
            <a:endParaRPr lang="tr-TR" baseline="0" dirty="0" smtClean="0"/>
          </a:p>
        </p:txBody>
      </p:sp>
      <p:sp>
        <p:nvSpPr>
          <p:cNvPr id="4" name="3 Slayt Numarası Yer Tutucusu"/>
          <p:cNvSpPr>
            <a:spLocks noGrp="1"/>
          </p:cNvSpPr>
          <p:nvPr>
            <p:ph type="sldNum" sz="quarter" idx="10"/>
          </p:nvPr>
        </p:nvSpPr>
        <p:spPr/>
        <p:txBody>
          <a:bodyPr/>
          <a:lstStyle/>
          <a:p>
            <a:fld id="{4C60D405-2D66-4E7A-B863-9978F62E1638}" type="slidenum">
              <a:rPr lang="tr-TR" smtClean="0"/>
              <a:pPr/>
              <a:t>35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Kernan</a:t>
            </a:r>
            <a:r>
              <a:rPr lang="tr-TR" dirty="0" smtClean="0"/>
              <a:t> WN, </a:t>
            </a:r>
            <a:r>
              <a:rPr lang="tr-TR" dirty="0" err="1" smtClean="0"/>
              <a:t>Ovbiagele</a:t>
            </a:r>
            <a:r>
              <a:rPr lang="tr-TR" dirty="0" smtClean="0"/>
              <a:t> B, </a:t>
            </a:r>
            <a:r>
              <a:rPr lang="tr-TR" dirty="0" err="1" smtClean="0"/>
              <a:t>Black</a:t>
            </a:r>
            <a:r>
              <a:rPr lang="tr-TR" dirty="0" smtClean="0"/>
              <a:t> HR, </a:t>
            </a:r>
            <a:r>
              <a:rPr lang="tr-TR" dirty="0" err="1" smtClean="0"/>
              <a:t>Bravata</a:t>
            </a:r>
            <a:r>
              <a:rPr lang="tr-TR" dirty="0" smtClean="0"/>
              <a:t> DM, </a:t>
            </a:r>
            <a:r>
              <a:rPr lang="tr-TR" dirty="0" err="1" smtClean="0"/>
              <a:t>Chimowitz</a:t>
            </a:r>
            <a:r>
              <a:rPr lang="tr-TR" dirty="0" smtClean="0"/>
              <a:t> MI, </a:t>
            </a:r>
            <a:r>
              <a:rPr lang="tr-TR" dirty="0" err="1" smtClean="0"/>
              <a:t>Ezekowitz</a:t>
            </a:r>
            <a:r>
              <a:rPr lang="tr-TR" dirty="0" smtClean="0"/>
              <a:t> MD, </a:t>
            </a:r>
            <a:r>
              <a:rPr lang="tr-TR" dirty="0" err="1" smtClean="0"/>
              <a:t>Fang</a:t>
            </a:r>
            <a:r>
              <a:rPr lang="tr-TR" dirty="0" smtClean="0"/>
              <a:t> MC, </a:t>
            </a:r>
            <a:r>
              <a:rPr lang="tr-TR" dirty="0" err="1" smtClean="0"/>
              <a:t>Fisher</a:t>
            </a:r>
            <a:r>
              <a:rPr lang="tr-TR" dirty="0" smtClean="0"/>
              <a:t> M, </a:t>
            </a:r>
            <a:r>
              <a:rPr lang="tr-TR" dirty="0" err="1" smtClean="0"/>
              <a:t>Furie</a:t>
            </a:r>
            <a:r>
              <a:rPr lang="tr-TR" dirty="0" smtClean="0"/>
              <a:t> KL, </a:t>
            </a:r>
            <a:r>
              <a:rPr lang="tr-TR" dirty="0" err="1" smtClean="0"/>
              <a:t>Heck</a:t>
            </a:r>
            <a:r>
              <a:rPr lang="tr-TR" dirty="0" smtClean="0"/>
              <a:t> DV, </a:t>
            </a:r>
            <a:r>
              <a:rPr lang="tr-TR" dirty="0" err="1" smtClean="0"/>
              <a:t>Johnston</a:t>
            </a:r>
            <a:r>
              <a:rPr lang="tr-TR" dirty="0" smtClean="0"/>
              <a:t> SC, </a:t>
            </a:r>
            <a:r>
              <a:rPr lang="tr-TR" dirty="0" err="1" smtClean="0"/>
              <a:t>Kasner</a:t>
            </a:r>
            <a:r>
              <a:rPr lang="tr-TR" dirty="0" smtClean="0"/>
              <a:t> SE, </a:t>
            </a:r>
            <a:r>
              <a:rPr lang="tr-TR" dirty="0" err="1" smtClean="0"/>
              <a:t>Kittner</a:t>
            </a:r>
            <a:r>
              <a:rPr lang="tr-TR" dirty="0" smtClean="0"/>
              <a:t> SJ, </a:t>
            </a:r>
            <a:r>
              <a:rPr lang="tr-TR" dirty="0" err="1" smtClean="0"/>
              <a:t>Mitchell</a:t>
            </a:r>
            <a:r>
              <a:rPr lang="tr-TR" dirty="0" smtClean="0"/>
              <a:t> PH, </a:t>
            </a:r>
            <a:r>
              <a:rPr lang="tr-TR" dirty="0" err="1" smtClean="0"/>
              <a:t>Rich</a:t>
            </a:r>
            <a:r>
              <a:rPr lang="tr-TR" dirty="0" smtClean="0"/>
              <a:t> MW, </a:t>
            </a:r>
            <a:r>
              <a:rPr lang="tr-TR" dirty="0" err="1" smtClean="0"/>
              <a:t>Richardson</a:t>
            </a:r>
            <a:r>
              <a:rPr lang="tr-TR" dirty="0" smtClean="0"/>
              <a:t> D, </a:t>
            </a:r>
            <a:r>
              <a:rPr lang="tr-TR" dirty="0" err="1" smtClean="0"/>
              <a:t>Schwamm</a:t>
            </a:r>
            <a:r>
              <a:rPr lang="tr-TR" dirty="0" smtClean="0"/>
              <a:t> LH, Wilson JA; on </a:t>
            </a:r>
            <a:r>
              <a:rPr lang="tr-TR" dirty="0" err="1" smtClean="0"/>
              <a:t>behalf</a:t>
            </a:r>
            <a:r>
              <a:rPr lang="tr-TR" dirty="0" smtClean="0"/>
              <a:t> of </a:t>
            </a:r>
            <a:r>
              <a:rPr lang="tr-TR" dirty="0" err="1" smtClean="0"/>
              <a:t>the</a:t>
            </a:r>
            <a:r>
              <a:rPr lang="tr-TR" dirty="0" smtClean="0"/>
              <a:t> </a:t>
            </a:r>
            <a:r>
              <a:rPr lang="tr-TR" dirty="0" err="1" smtClean="0"/>
              <a:t>American</a:t>
            </a:r>
            <a:r>
              <a:rPr lang="tr-TR" dirty="0" smtClean="0"/>
              <a:t> </a:t>
            </a:r>
            <a:r>
              <a:rPr lang="tr-TR" dirty="0" err="1" smtClean="0"/>
              <a:t>Heart</a:t>
            </a:r>
            <a:r>
              <a:rPr lang="tr-TR" dirty="0" smtClean="0"/>
              <a:t> </a:t>
            </a:r>
            <a:r>
              <a:rPr lang="tr-TR" dirty="0" err="1" smtClean="0"/>
              <a:t>Association</a:t>
            </a:r>
            <a:r>
              <a:rPr lang="tr-TR" dirty="0" smtClean="0"/>
              <a:t> </a:t>
            </a:r>
            <a:r>
              <a:rPr lang="tr-TR" dirty="0" err="1" smtClean="0"/>
              <a:t>Stroke</a:t>
            </a:r>
            <a:r>
              <a:rPr lang="tr-TR" dirty="0" smtClean="0"/>
              <a:t> </a:t>
            </a:r>
            <a:r>
              <a:rPr lang="tr-TR" dirty="0" err="1" smtClean="0"/>
              <a:t>Council</a:t>
            </a:r>
            <a:r>
              <a:rPr lang="tr-TR" dirty="0" smtClean="0"/>
              <a:t>, </a:t>
            </a:r>
            <a:r>
              <a:rPr lang="tr-TR" dirty="0" err="1" smtClean="0"/>
              <a:t>Council</a:t>
            </a:r>
            <a:r>
              <a:rPr lang="tr-TR" dirty="0" smtClean="0"/>
              <a:t> on </a:t>
            </a:r>
            <a:r>
              <a:rPr lang="tr-TR" dirty="0" err="1" smtClean="0"/>
              <a:t>Cardiovascular</a:t>
            </a:r>
            <a:r>
              <a:rPr lang="tr-TR" dirty="0" smtClean="0"/>
              <a:t> </a:t>
            </a:r>
            <a:r>
              <a:rPr lang="tr-TR" dirty="0" err="1" smtClean="0"/>
              <a:t>and</a:t>
            </a:r>
            <a:r>
              <a:rPr lang="tr-TR" dirty="0" smtClean="0"/>
              <a:t> </a:t>
            </a:r>
            <a:r>
              <a:rPr lang="tr-TR" dirty="0" err="1" smtClean="0"/>
              <a:t>Stroke</a:t>
            </a:r>
            <a:r>
              <a:rPr lang="tr-TR" dirty="0" smtClean="0"/>
              <a:t> </a:t>
            </a:r>
            <a:r>
              <a:rPr lang="tr-TR" dirty="0" err="1" smtClean="0"/>
              <a:t>Nursing</a:t>
            </a:r>
            <a:r>
              <a:rPr lang="tr-TR" dirty="0" smtClean="0"/>
              <a:t>, </a:t>
            </a:r>
            <a:r>
              <a:rPr lang="tr-TR" dirty="0" err="1" smtClean="0"/>
              <a:t>Council</a:t>
            </a:r>
            <a:r>
              <a:rPr lang="tr-TR" dirty="0" smtClean="0"/>
              <a:t> on </a:t>
            </a:r>
            <a:r>
              <a:rPr lang="tr-TR" dirty="0" err="1" smtClean="0"/>
              <a:t>Clinical</a:t>
            </a:r>
            <a:r>
              <a:rPr lang="tr-TR" dirty="0" smtClean="0"/>
              <a:t> </a:t>
            </a:r>
            <a:r>
              <a:rPr lang="tr-TR" dirty="0" err="1" smtClean="0"/>
              <a:t>Cardiology</a:t>
            </a:r>
            <a:r>
              <a:rPr lang="tr-TR" dirty="0" smtClean="0"/>
              <a:t>, </a:t>
            </a:r>
            <a:r>
              <a:rPr lang="tr-TR" dirty="0" err="1" smtClean="0"/>
              <a:t>and</a:t>
            </a:r>
            <a:r>
              <a:rPr lang="tr-TR" dirty="0" smtClean="0"/>
              <a:t> </a:t>
            </a:r>
            <a:r>
              <a:rPr lang="tr-TR" dirty="0" err="1" smtClean="0"/>
              <a:t>Council</a:t>
            </a:r>
            <a:r>
              <a:rPr lang="tr-TR" dirty="0" smtClean="0"/>
              <a:t> on </a:t>
            </a:r>
            <a:r>
              <a:rPr lang="tr-TR" dirty="0" err="1" smtClean="0"/>
              <a:t>Peripheral</a:t>
            </a:r>
            <a:r>
              <a:rPr lang="tr-TR" dirty="0" smtClean="0"/>
              <a:t> </a:t>
            </a:r>
            <a:r>
              <a:rPr lang="tr-TR" dirty="0" err="1" smtClean="0"/>
              <a:t>Vascular</a:t>
            </a:r>
            <a:r>
              <a:rPr lang="tr-TR" dirty="0" smtClean="0"/>
              <a:t> </a:t>
            </a:r>
            <a:r>
              <a:rPr lang="tr-TR" dirty="0" err="1" smtClean="0"/>
              <a:t>Disease</a:t>
            </a:r>
            <a:r>
              <a:rPr lang="tr-TR" dirty="0" smtClean="0"/>
              <a:t>. </a:t>
            </a:r>
            <a:r>
              <a:rPr lang="tr-TR" dirty="0" err="1" smtClean="0"/>
              <a:t>Guidelines</a:t>
            </a:r>
            <a:r>
              <a:rPr lang="tr-TR" dirty="0" smtClean="0"/>
              <a:t> </a:t>
            </a:r>
            <a:r>
              <a:rPr lang="tr-TR" dirty="0" err="1" smtClean="0"/>
              <a:t>for</a:t>
            </a:r>
            <a:r>
              <a:rPr lang="tr-TR" dirty="0" smtClean="0"/>
              <a:t> </a:t>
            </a:r>
            <a:r>
              <a:rPr lang="tr-TR" dirty="0" err="1" smtClean="0"/>
              <a:t>the</a:t>
            </a:r>
            <a:r>
              <a:rPr lang="tr-TR" dirty="0" smtClean="0"/>
              <a:t> </a:t>
            </a:r>
            <a:r>
              <a:rPr lang="tr-TR" dirty="0" err="1" smtClean="0"/>
              <a:t>prevention</a:t>
            </a:r>
            <a:r>
              <a:rPr lang="tr-TR" dirty="0" smtClean="0"/>
              <a:t> of </a:t>
            </a:r>
            <a:r>
              <a:rPr lang="tr-TR" dirty="0" err="1" smtClean="0"/>
              <a:t>stroke</a:t>
            </a:r>
            <a:r>
              <a:rPr lang="tr-TR" dirty="0" smtClean="0"/>
              <a:t> in </a:t>
            </a:r>
            <a:r>
              <a:rPr lang="tr-TR" dirty="0" err="1" smtClean="0"/>
              <a:t>patients</a:t>
            </a:r>
            <a:r>
              <a:rPr lang="tr-TR" dirty="0" smtClean="0"/>
              <a:t> </a:t>
            </a:r>
            <a:r>
              <a:rPr lang="tr-TR" dirty="0" err="1" smtClean="0"/>
              <a:t>with</a:t>
            </a:r>
            <a:r>
              <a:rPr lang="tr-TR" dirty="0" smtClean="0"/>
              <a:t> </a:t>
            </a:r>
            <a:r>
              <a:rPr lang="tr-TR" dirty="0" err="1" smtClean="0"/>
              <a:t>stroke</a:t>
            </a:r>
            <a:r>
              <a:rPr lang="tr-TR" dirty="0" smtClean="0"/>
              <a:t> </a:t>
            </a:r>
            <a:r>
              <a:rPr lang="tr-TR" dirty="0" err="1" smtClean="0"/>
              <a:t>and</a:t>
            </a:r>
            <a:r>
              <a:rPr lang="tr-TR" dirty="0" smtClean="0"/>
              <a:t> </a:t>
            </a:r>
            <a:r>
              <a:rPr lang="tr-TR" dirty="0" err="1" smtClean="0"/>
              <a:t>transient</a:t>
            </a:r>
            <a:r>
              <a:rPr lang="tr-TR" dirty="0" smtClean="0"/>
              <a:t> </a:t>
            </a:r>
            <a:r>
              <a:rPr lang="tr-TR" dirty="0" err="1" smtClean="0"/>
              <a:t>ischemic</a:t>
            </a:r>
            <a:r>
              <a:rPr lang="tr-TR" dirty="0" smtClean="0"/>
              <a:t> </a:t>
            </a:r>
            <a:r>
              <a:rPr lang="tr-TR" dirty="0" err="1" smtClean="0"/>
              <a:t>attack</a:t>
            </a:r>
            <a:r>
              <a:rPr lang="tr-TR" dirty="0" smtClean="0"/>
              <a:t>: a </a:t>
            </a:r>
            <a:r>
              <a:rPr lang="tr-TR" dirty="0" err="1" smtClean="0"/>
              <a:t>guideline</a:t>
            </a:r>
            <a:r>
              <a:rPr lang="tr-TR" dirty="0" smtClean="0"/>
              <a:t> </a:t>
            </a:r>
            <a:r>
              <a:rPr lang="tr-TR" dirty="0" err="1" smtClean="0"/>
              <a:t>for</a:t>
            </a:r>
            <a:r>
              <a:rPr lang="tr-TR" dirty="0" smtClean="0"/>
              <a:t> </a:t>
            </a:r>
            <a:r>
              <a:rPr lang="tr-TR" dirty="0" err="1" smtClean="0"/>
              <a:t>healthcare</a:t>
            </a:r>
            <a:r>
              <a:rPr lang="tr-TR" dirty="0" smtClean="0"/>
              <a:t> </a:t>
            </a:r>
            <a:r>
              <a:rPr lang="tr-TR" dirty="0" err="1" smtClean="0"/>
              <a:t>professionals</a:t>
            </a:r>
            <a:r>
              <a:rPr lang="tr-TR" dirty="0" smtClean="0"/>
              <a:t> </a:t>
            </a:r>
            <a:r>
              <a:rPr lang="tr-TR" dirty="0" err="1" smtClean="0"/>
              <a:t>from</a:t>
            </a:r>
            <a:r>
              <a:rPr lang="tr-TR" dirty="0" smtClean="0"/>
              <a:t> </a:t>
            </a:r>
            <a:r>
              <a:rPr lang="tr-TR" dirty="0" err="1" smtClean="0"/>
              <a:t>the</a:t>
            </a:r>
            <a:r>
              <a:rPr lang="tr-TR" dirty="0" smtClean="0"/>
              <a:t> </a:t>
            </a:r>
            <a:r>
              <a:rPr lang="tr-TR" dirty="0" err="1" smtClean="0"/>
              <a:t>American</a:t>
            </a:r>
            <a:r>
              <a:rPr lang="tr-TR" dirty="0" smtClean="0"/>
              <a:t> </a:t>
            </a:r>
            <a:r>
              <a:rPr lang="tr-TR" dirty="0" err="1" smtClean="0"/>
              <a:t>Heart</a:t>
            </a:r>
            <a:r>
              <a:rPr lang="tr-TR" dirty="0" smtClean="0"/>
              <a:t> </a:t>
            </a:r>
            <a:r>
              <a:rPr lang="tr-TR" dirty="0" err="1" smtClean="0"/>
              <a:t>Association</a:t>
            </a:r>
            <a:r>
              <a:rPr lang="tr-TR" dirty="0" smtClean="0"/>
              <a:t>/</a:t>
            </a:r>
            <a:r>
              <a:rPr lang="tr-TR" dirty="0" err="1" smtClean="0"/>
              <a:t>American</a:t>
            </a:r>
            <a:r>
              <a:rPr lang="tr-TR" dirty="0" smtClean="0"/>
              <a:t> </a:t>
            </a:r>
            <a:r>
              <a:rPr lang="tr-TR" dirty="0" err="1" smtClean="0"/>
              <a:t>Stroke</a:t>
            </a:r>
            <a:r>
              <a:rPr lang="tr-TR" dirty="0" smtClean="0"/>
              <a:t> </a:t>
            </a:r>
            <a:r>
              <a:rPr lang="tr-TR" dirty="0" err="1" smtClean="0"/>
              <a:t>Association</a:t>
            </a:r>
            <a:r>
              <a:rPr lang="tr-TR" dirty="0" smtClean="0"/>
              <a:t> [</a:t>
            </a:r>
            <a:r>
              <a:rPr lang="tr-TR" dirty="0" err="1" smtClean="0"/>
              <a:t>published</a:t>
            </a:r>
            <a:r>
              <a:rPr lang="tr-TR" dirty="0" smtClean="0"/>
              <a:t> </a:t>
            </a:r>
            <a:r>
              <a:rPr lang="tr-TR" dirty="0" err="1" smtClean="0"/>
              <a:t>correction</a:t>
            </a:r>
            <a:r>
              <a:rPr lang="tr-TR" dirty="0" smtClean="0"/>
              <a:t> </a:t>
            </a:r>
            <a:r>
              <a:rPr lang="tr-TR" dirty="0" err="1" smtClean="0"/>
              <a:t>appears</a:t>
            </a:r>
            <a:r>
              <a:rPr lang="tr-TR" dirty="0" smtClean="0"/>
              <a:t> in </a:t>
            </a:r>
            <a:r>
              <a:rPr lang="tr-TR" dirty="0" err="1" smtClean="0"/>
              <a:t>Stroke</a:t>
            </a:r>
            <a:r>
              <a:rPr lang="tr-TR" dirty="0" smtClean="0"/>
              <a:t>. 2015;46:e54]. </a:t>
            </a:r>
            <a:r>
              <a:rPr lang="tr-TR" dirty="0" err="1" smtClean="0"/>
              <a:t>Stroke</a:t>
            </a:r>
            <a:r>
              <a:rPr lang="tr-TR" dirty="0" smtClean="0"/>
              <a:t>. 2014;45:2160–2236. </a:t>
            </a:r>
            <a:r>
              <a:rPr lang="tr-TR" dirty="0" err="1" smtClean="0"/>
              <a:t>doi</a:t>
            </a:r>
            <a:r>
              <a:rPr lang="tr-TR" dirty="0" smtClean="0"/>
              <a:t>: 10.1161/STR.0000000000000024</a:t>
            </a:r>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39</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Cerrahi Yaklaşım ve Sonuçları. Cerrahi </a:t>
            </a:r>
            <a:r>
              <a:rPr lang="tr-TR" dirty="0" err="1" smtClean="0"/>
              <a:t>revaskülarizasyonun</a:t>
            </a:r>
            <a:r>
              <a:rPr lang="tr-TR" dirty="0" smtClean="0"/>
              <a:t> 2 ana kategorisi vardır: direkt (bir </a:t>
            </a:r>
            <a:r>
              <a:rPr lang="tr-TR" dirty="0" err="1" smtClean="0"/>
              <a:t>donör</a:t>
            </a:r>
            <a:r>
              <a:rPr lang="tr-TR" dirty="0" smtClean="0"/>
              <a:t> damarın kesilmesini ve doğrudan tek bir alıcı </a:t>
            </a:r>
            <a:r>
              <a:rPr lang="tr-TR" dirty="0" err="1" smtClean="0"/>
              <a:t>kortikal</a:t>
            </a:r>
            <a:r>
              <a:rPr lang="tr-TR" dirty="0" smtClean="0"/>
              <a:t> damara </a:t>
            </a:r>
            <a:r>
              <a:rPr lang="tr-TR" dirty="0" err="1" smtClean="0"/>
              <a:t>anastomoz</a:t>
            </a:r>
            <a:r>
              <a:rPr lang="tr-TR" dirty="0" smtClean="0"/>
              <a:t> edilmesini içerir) ve </a:t>
            </a:r>
            <a:r>
              <a:rPr lang="tr-TR" dirty="0" err="1" smtClean="0"/>
              <a:t>indirekt</a:t>
            </a:r>
            <a:r>
              <a:rPr lang="tr-TR" dirty="0" smtClean="0"/>
              <a:t> (büyümeyi uyarmak için bir damar, kas veya </a:t>
            </a:r>
            <a:r>
              <a:rPr lang="tr-TR" dirty="0" err="1" smtClean="0"/>
              <a:t>perikranyum</a:t>
            </a:r>
            <a:r>
              <a:rPr lang="tr-TR" dirty="0" smtClean="0"/>
              <a:t> gibi bazı </a:t>
            </a:r>
            <a:r>
              <a:rPr lang="tr-TR" dirty="0" err="1" smtClean="0"/>
              <a:t>vaskülarize</a:t>
            </a:r>
            <a:r>
              <a:rPr lang="tr-TR" dirty="0" smtClean="0"/>
              <a:t> dokuların kullanılması) 177 Literatürün 2017 tarihli sistematik bir incelemesi ve karar analizi, her bir yaklaşımın farklı risklerini ve faydalarını açıklar ve </a:t>
            </a:r>
            <a:r>
              <a:rPr lang="tr-TR" dirty="0" err="1" smtClean="0"/>
              <a:t>moyamoya'lı</a:t>
            </a:r>
            <a:r>
              <a:rPr lang="tr-TR" dirty="0" smtClean="0"/>
              <a:t> çocuklar için dolaylı yaklaşımın daha yüksek kalite sağladığı sonucuna varır</a:t>
            </a:r>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45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46</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Bir çocuk </a:t>
            </a:r>
            <a:r>
              <a:rPr lang="tr-TR" dirty="0" err="1" smtClean="0"/>
              <a:t>antikoagülasyon</a:t>
            </a:r>
            <a:r>
              <a:rPr lang="tr-TR" dirty="0" smtClean="0"/>
              <a:t> alırken beyin kanaması geçirdiğinde, </a:t>
            </a:r>
            <a:r>
              <a:rPr lang="tr-TR" dirty="0" err="1" smtClean="0"/>
              <a:t>antikoagülasyon</a:t>
            </a:r>
            <a:r>
              <a:rPr lang="tr-TR" dirty="0" smtClean="0"/>
              <a:t> tipik olarak tutulur veya tersine çevrilir. . Bununla birlikte, </a:t>
            </a:r>
            <a:r>
              <a:rPr lang="tr-TR" dirty="0" err="1" smtClean="0"/>
              <a:t>antikoagülasyonun</a:t>
            </a:r>
            <a:r>
              <a:rPr lang="tr-TR" dirty="0" smtClean="0"/>
              <a:t> ne zaman yeniden başlatılacağına dair net bir kılavuz yoktur. </a:t>
            </a:r>
            <a:r>
              <a:rPr lang="tr-TR" dirty="0" err="1" smtClean="0"/>
              <a:t>Antikoagülasyonu</a:t>
            </a:r>
            <a:r>
              <a:rPr lang="tr-TR" dirty="0" smtClean="0"/>
              <a:t> kesmeye karşı yeniden başlamanın risk-fayda oranını, kanamanın boyutu, çocuğun klinik durumu ve </a:t>
            </a:r>
            <a:r>
              <a:rPr lang="tr-TR" dirty="0" err="1" smtClean="0"/>
              <a:t>antikoagülasyon</a:t>
            </a:r>
            <a:r>
              <a:rPr lang="tr-TR" dirty="0" smtClean="0"/>
              <a:t> </a:t>
            </a:r>
            <a:r>
              <a:rPr lang="tr-TR" dirty="0" err="1" smtClean="0"/>
              <a:t>endikasyonu</a:t>
            </a:r>
            <a:r>
              <a:rPr lang="tr-TR" dirty="0" smtClean="0"/>
              <a:t>, yani yüksek risk gibi faktörleri tartmak için </a:t>
            </a:r>
            <a:r>
              <a:rPr lang="tr-TR" dirty="0" err="1" smtClean="0"/>
              <a:t>multidisipliner</a:t>
            </a:r>
            <a:r>
              <a:rPr lang="tr-TR" dirty="0" smtClean="0"/>
              <a:t> bir tartışma gereklidir.</a:t>
            </a:r>
            <a:endParaRPr lang="tr-TR" dirty="0"/>
          </a:p>
        </p:txBody>
      </p:sp>
      <p:sp>
        <p:nvSpPr>
          <p:cNvPr id="4" name="3 Slayt Numarası Yer Tutucusu"/>
          <p:cNvSpPr>
            <a:spLocks noGrp="1"/>
          </p:cNvSpPr>
          <p:nvPr>
            <p:ph type="sldNum" sz="quarter" idx="10"/>
          </p:nvPr>
        </p:nvSpPr>
        <p:spPr/>
        <p:txBody>
          <a:bodyPr/>
          <a:lstStyle/>
          <a:p>
            <a:fld id="{4C60D405-2D66-4E7A-B863-9978F62E1638}" type="slidenum">
              <a:rPr lang="tr-TR" smtClean="0"/>
              <a:pPr/>
              <a:t>49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4E54157-35A0-4E56-8CE9-D03283054A53}" type="datetime1">
              <a:rPr lang="tr-TR" smtClean="0"/>
              <a:pPr/>
              <a:t>18.05.2023</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FC88D59-32E3-4499-9BF0-75C5F992EF3A}" type="datetime1">
              <a:rPr lang="tr-TR" smtClean="0"/>
              <a:pPr/>
              <a:t>18.05.2023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7B9E74B9-CF95-4947-BB49-9592907DA7F5}" type="datetime1">
              <a:rPr lang="tr-TR" smtClean="0"/>
              <a:pPr/>
              <a:t>18.05.2023</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D1A5AB4-53CD-45A3-84A7-30DA4370B66E}" type="datetime1">
              <a:rPr lang="tr-TR" smtClean="0"/>
              <a:pPr/>
              <a:t>18.05.2023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39002DE-AC46-4759-A14A-125A7D69BC76}" type="datetime1">
              <a:rPr lang="tr-TR" smtClean="0"/>
              <a:pPr/>
              <a:t>18.05.2023</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E78BF5EE-6AA6-41A9-B3AD-09456D09ABDF}" type="datetime1">
              <a:rPr lang="tr-TR" smtClean="0"/>
              <a:pPr/>
              <a:t>18.05.2023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B4366B6E-59BE-4CAD-B04B-E09CF877D067}" type="datetime1">
              <a:rPr lang="tr-TR" smtClean="0"/>
              <a:pPr/>
              <a:t>18.05.2023</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9722D239-42AD-4C99-8F5A-D12612DB3366}" type="datetime1">
              <a:rPr lang="tr-TR" smtClean="0"/>
              <a:pPr/>
              <a:t>18.05.2023</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6CD2A46B-9F35-4E5B-AA0C-66000F69D617}" type="datetime1">
              <a:rPr lang="tr-TR" smtClean="0"/>
              <a:pPr/>
              <a:t>18.05.2023</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EAE091BE-9AB0-40B8-BF2F-324C8135E6AA}" type="datetime1">
              <a:rPr lang="tr-TR" smtClean="0"/>
              <a:pPr/>
              <a:t>18.05.2023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0F953AD4-EDDE-4137-87D7-8B5AFDC56E59}" type="datetime1">
              <a:rPr lang="tr-TR" smtClean="0"/>
              <a:pPr/>
              <a:t>18.05.2023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E17B16FB-75E6-4CA6-89B2-CB6823CC91D8}" type="datetime1">
              <a:rPr lang="tr-TR" smtClean="0"/>
              <a:pPr/>
              <a:t>18.05.2023</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dirty="0" smtClean="0"/>
              <a:t>Çocukluk Çağı İnmelerinde </a:t>
            </a:r>
            <a:r>
              <a:rPr lang="tr-TR" dirty="0" err="1" smtClean="0"/>
              <a:t>Hiperakut</a:t>
            </a:r>
            <a:r>
              <a:rPr lang="tr-TR" dirty="0" smtClean="0"/>
              <a:t> Tedavi  ve </a:t>
            </a:r>
            <a:r>
              <a:rPr lang="tr-TR" dirty="0" err="1" smtClean="0"/>
              <a:t>Profilaksi</a:t>
            </a:r>
            <a:endParaRPr lang="tr-TR" dirty="0"/>
          </a:p>
        </p:txBody>
      </p:sp>
      <p:sp>
        <p:nvSpPr>
          <p:cNvPr id="3" name="2 Alt Başlık"/>
          <p:cNvSpPr>
            <a:spLocks noGrp="1"/>
          </p:cNvSpPr>
          <p:nvPr>
            <p:ph type="subTitle" idx="1"/>
          </p:nvPr>
        </p:nvSpPr>
        <p:spPr/>
        <p:txBody>
          <a:bodyPr/>
          <a:lstStyle/>
          <a:p>
            <a:r>
              <a:rPr lang="tr-TR" dirty="0" smtClean="0"/>
              <a:t>Arzu  Yılmaz</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Hiperakut</a:t>
            </a:r>
            <a:r>
              <a:rPr lang="tr-TR" dirty="0" smtClean="0"/>
              <a:t> inme tedavileri (</a:t>
            </a:r>
            <a:r>
              <a:rPr lang="tr-TR" dirty="0" err="1" smtClean="0"/>
              <a:t>Trombolitikler</a:t>
            </a:r>
            <a:r>
              <a:rPr lang="tr-TR" dirty="0" smtClean="0"/>
              <a:t> ve mekanik </a:t>
            </a:r>
            <a:r>
              <a:rPr lang="tr-TR" dirty="0" err="1" smtClean="0"/>
              <a:t>trombektomi</a:t>
            </a:r>
            <a:r>
              <a:rPr lang="tr-TR" dirty="0" smtClean="0"/>
              <a:t>)</a:t>
            </a:r>
            <a:r>
              <a:rPr lang="tr-TR" dirty="0" smtClean="0">
                <a:solidFill>
                  <a:srgbClr val="FF0000"/>
                </a:solidFill>
              </a:rPr>
              <a:t> </a:t>
            </a:r>
            <a:r>
              <a:rPr lang="tr-TR" dirty="0" err="1" smtClean="0">
                <a:solidFill>
                  <a:srgbClr val="FF0000"/>
                </a:solidFill>
              </a:rPr>
              <a:t>yenidoğanda</a:t>
            </a:r>
            <a:r>
              <a:rPr lang="tr-TR" dirty="0" smtClean="0">
                <a:solidFill>
                  <a:srgbClr val="FF0000"/>
                </a:solidFill>
              </a:rPr>
              <a:t> </a:t>
            </a:r>
            <a:r>
              <a:rPr lang="tr-TR" dirty="0" smtClean="0"/>
              <a:t>nadiren düşünülmelidir, KULLANIMLARINA DAİR KANIT YOKTUR!</a:t>
            </a:r>
          </a:p>
          <a:p>
            <a:endParaRPr lang="tr-TR" dirty="0" smtClean="0"/>
          </a:p>
          <a:p>
            <a:r>
              <a:rPr lang="tr-TR" dirty="0" smtClean="0"/>
              <a:t>AAİ geçirmiş </a:t>
            </a:r>
            <a:r>
              <a:rPr lang="tr-TR" dirty="0" err="1" smtClean="0"/>
              <a:t>yenidoğanlarda</a:t>
            </a:r>
            <a:r>
              <a:rPr lang="tr-TR" dirty="0" smtClean="0"/>
              <a:t> </a:t>
            </a:r>
            <a:r>
              <a:rPr lang="tr-TR" dirty="0" err="1" smtClean="0"/>
              <a:t>rezidüel</a:t>
            </a:r>
            <a:r>
              <a:rPr lang="tr-TR" dirty="0" smtClean="0"/>
              <a:t> nörolojik hasar görülebilir.</a:t>
            </a:r>
          </a:p>
          <a:p>
            <a:r>
              <a:rPr lang="tr-TR" dirty="0" smtClean="0"/>
              <a:t>Bu hastalarda </a:t>
            </a:r>
            <a:r>
              <a:rPr lang="tr-TR" dirty="0" err="1" smtClean="0"/>
              <a:t>farkındalık</a:t>
            </a:r>
            <a:r>
              <a:rPr lang="tr-TR" dirty="0" smtClean="0"/>
              <a:t> erken rehabilitasyon için en önemli fırsattır.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10</a:t>
            </a:fld>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YENİDOĞAN ; SİNOVENÖZ TROMBOZ</a:t>
            </a:r>
            <a:endParaRPr lang="tr-TR" dirty="0"/>
          </a:p>
        </p:txBody>
      </p:sp>
      <p:sp>
        <p:nvSpPr>
          <p:cNvPr id="3" name="2 İçerik Yer Tutucusu"/>
          <p:cNvSpPr>
            <a:spLocks noGrp="1"/>
          </p:cNvSpPr>
          <p:nvPr>
            <p:ph idx="1"/>
          </p:nvPr>
        </p:nvSpPr>
        <p:spPr/>
        <p:txBody>
          <a:bodyPr>
            <a:normAutofit/>
          </a:bodyPr>
          <a:lstStyle/>
          <a:p>
            <a:endParaRPr lang="tr-TR" dirty="0" smtClean="0"/>
          </a:p>
          <a:p>
            <a:r>
              <a:rPr lang="tr-TR" dirty="0" err="1" smtClean="0"/>
              <a:t>Nonspesifik</a:t>
            </a:r>
            <a:r>
              <a:rPr lang="tr-TR" dirty="0" smtClean="0"/>
              <a:t> bulgular gösterir; letarji, </a:t>
            </a:r>
            <a:r>
              <a:rPr lang="tr-TR" dirty="0" err="1" smtClean="0"/>
              <a:t>irritabilite</a:t>
            </a:r>
            <a:r>
              <a:rPr lang="tr-TR" dirty="0" smtClean="0"/>
              <a:t> veya nöbetler gibi,</a:t>
            </a:r>
          </a:p>
          <a:p>
            <a:r>
              <a:rPr lang="tr-TR" dirty="0" smtClean="0"/>
              <a:t>Nedenler: </a:t>
            </a:r>
            <a:r>
              <a:rPr lang="tr-TR" dirty="0" err="1" smtClean="0"/>
              <a:t>Gestasyonel</a:t>
            </a:r>
            <a:r>
              <a:rPr lang="tr-TR" dirty="0" smtClean="0"/>
              <a:t> veya doğum sırasındaki komplikasyonlar, </a:t>
            </a:r>
            <a:r>
              <a:rPr lang="tr-TR" dirty="0" err="1" smtClean="0"/>
              <a:t>dehidratasyon</a:t>
            </a:r>
            <a:r>
              <a:rPr lang="tr-TR" dirty="0" smtClean="0"/>
              <a:t>, </a:t>
            </a:r>
            <a:r>
              <a:rPr lang="tr-TR" dirty="0" err="1" smtClean="0"/>
              <a:t>sepsis</a:t>
            </a:r>
            <a:r>
              <a:rPr lang="tr-TR" dirty="0" smtClean="0"/>
              <a:t>, menenjit, </a:t>
            </a:r>
            <a:r>
              <a:rPr lang="tr-TR" dirty="0" err="1" smtClean="0"/>
              <a:t>kardiak</a:t>
            </a:r>
            <a:r>
              <a:rPr lang="tr-TR" dirty="0" smtClean="0"/>
              <a:t> </a:t>
            </a:r>
            <a:r>
              <a:rPr lang="tr-TR" dirty="0" err="1" smtClean="0"/>
              <a:t>defektler</a:t>
            </a:r>
            <a:r>
              <a:rPr lang="tr-TR" dirty="0" smtClean="0"/>
              <a:t> ve </a:t>
            </a:r>
            <a:r>
              <a:rPr lang="tr-TR" dirty="0" err="1" smtClean="0"/>
              <a:t>koagülasyon</a:t>
            </a:r>
            <a:r>
              <a:rPr lang="tr-TR" dirty="0" smtClean="0"/>
              <a:t> bozuklukları</a:t>
            </a:r>
          </a:p>
          <a:p>
            <a:r>
              <a:rPr lang="tr-TR" dirty="0" smtClean="0"/>
              <a:t>Tedavi:Desteleyici tedaviler ve varsa  </a:t>
            </a:r>
            <a:r>
              <a:rPr lang="tr-TR" dirty="0" err="1" smtClean="0"/>
              <a:t>allta</a:t>
            </a:r>
            <a:r>
              <a:rPr lang="tr-TR" dirty="0" smtClean="0"/>
              <a:t> yatan enfeksiyonun tedavisi</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YENİDOĞAN ; SİNOVENÖZ TROMBOZ</a:t>
            </a:r>
            <a:endParaRPr lang="tr-TR" dirty="0"/>
          </a:p>
        </p:txBody>
      </p:sp>
      <p:sp>
        <p:nvSpPr>
          <p:cNvPr id="3" name="2 İçerik Yer Tutucusu"/>
          <p:cNvSpPr>
            <a:spLocks noGrp="1"/>
          </p:cNvSpPr>
          <p:nvPr>
            <p:ph idx="1"/>
          </p:nvPr>
        </p:nvSpPr>
        <p:spPr/>
        <p:txBody>
          <a:bodyPr>
            <a:normAutofit lnSpcReduction="10000"/>
          </a:bodyPr>
          <a:lstStyle/>
          <a:p>
            <a:r>
              <a:rPr lang="tr-TR" dirty="0" smtClean="0"/>
              <a:t>Güvenlik ve klinik faydayı gösteren kesin çalışmaların yokluğunda kurumların farklı önerileri vardır.</a:t>
            </a:r>
          </a:p>
          <a:p>
            <a:r>
              <a:rPr lang="tr-TR" dirty="0" smtClean="0"/>
              <a:t>Bununla birlikte, </a:t>
            </a:r>
            <a:r>
              <a:rPr lang="tr-TR" dirty="0" err="1" smtClean="0"/>
              <a:t>antikoagülasyon</a:t>
            </a:r>
            <a:r>
              <a:rPr lang="tr-TR" dirty="0" smtClean="0"/>
              <a:t> bazı kurumlarda rutin olarak kullanılmaktadır ve kafa içi kanama durumunda bile genellikle iyi </a:t>
            </a:r>
            <a:r>
              <a:rPr lang="tr-TR" dirty="0" err="1" smtClean="0"/>
              <a:t>tolere</a:t>
            </a:r>
            <a:r>
              <a:rPr lang="tr-TR" dirty="0" smtClean="0"/>
              <a:t> edildiği görülmektedir.</a:t>
            </a:r>
          </a:p>
          <a:p>
            <a:r>
              <a:rPr lang="tr-TR" dirty="0" err="1" smtClean="0"/>
              <a:t>Yenidoğan</a:t>
            </a:r>
            <a:r>
              <a:rPr lang="tr-TR" dirty="0" smtClean="0"/>
              <a:t> </a:t>
            </a:r>
            <a:r>
              <a:rPr lang="tr-TR" dirty="0" err="1" smtClean="0"/>
              <a:t>CSVT'si</a:t>
            </a:r>
            <a:r>
              <a:rPr lang="tr-TR" dirty="0" smtClean="0"/>
              <a:t> için rutin olarak </a:t>
            </a:r>
            <a:r>
              <a:rPr lang="tr-TR" dirty="0" err="1" smtClean="0"/>
              <a:t>antikoagülasyon</a:t>
            </a:r>
            <a:r>
              <a:rPr lang="tr-TR" dirty="0" smtClean="0"/>
              <a:t> kullanmayan merkezler, sıklıkla seri görüntülemede </a:t>
            </a:r>
            <a:r>
              <a:rPr lang="tr-TR" dirty="0" err="1" smtClean="0"/>
              <a:t>trombüs</a:t>
            </a:r>
            <a:r>
              <a:rPr lang="tr-TR" dirty="0" smtClean="0"/>
              <a:t> yayılması veya CSVT ile ilişkili kötüleşen bir klinik durum için </a:t>
            </a:r>
            <a:r>
              <a:rPr lang="tr-TR" dirty="0" err="1" smtClean="0"/>
              <a:t>antikoagülasyon</a:t>
            </a:r>
            <a:r>
              <a:rPr lang="tr-TR" dirty="0" smtClean="0"/>
              <a:t> düşünür.</a:t>
            </a:r>
          </a:p>
          <a:p>
            <a:endParaRPr lang="tr-TR" dirty="0" smtClean="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Yenidoğan</a:t>
            </a:r>
            <a:r>
              <a:rPr lang="tr-TR" dirty="0" smtClean="0"/>
              <a:t> CSVT de SON SÖZ</a:t>
            </a:r>
            <a:br>
              <a:rPr lang="tr-TR" dirty="0" smtClean="0"/>
            </a:br>
            <a:endParaRPr lang="tr-TR" dirty="0"/>
          </a:p>
        </p:txBody>
      </p:sp>
      <p:sp>
        <p:nvSpPr>
          <p:cNvPr id="3" name="2 İçerik Yer Tutucusu"/>
          <p:cNvSpPr>
            <a:spLocks noGrp="1"/>
          </p:cNvSpPr>
          <p:nvPr>
            <p:ph idx="1"/>
          </p:nvPr>
        </p:nvSpPr>
        <p:spPr/>
        <p:txBody>
          <a:bodyPr>
            <a:normAutofit/>
          </a:bodyPr>
          <a:lstStyle/>
          <a:p>
            <a:r>
              <a:rPr lang="tr-TR" sz="3600" dirty="0" err="1" smtClean="0"/>
              <a:t>Neonatal</a:t>
            </a:r>
            <a:r>
              <a:rPr lang="tr-TR" sz="3600" dirty="0" smtClean="0"/>
              <a:t> CSVT için </a:t>
            </a:r>
            <a:r>
              <a:rPr lang="tr-TR" sz="3600" dirty="0" err="1" smtClean="0"/>
              <a:t>trombolitik</a:t>
            </a:r>
            <a:r>
              <a:rPr lang="tr-TR" sz="3600" dirty="0" smtClean="0"/>
              <a:t> ajanlar veya </a:t>
            </a:r>
            <a:r>
              <a:rPr lang="tr-TR" sz="3600" dirty="0" err="1" smtClean="0"/>
              <a:t>endovasküler</a:t>
            </a:r>
            <a:r>
              <a:rPr lang="tr-TR" sz="3600" dirty="0" smtClean="0"/>
              <a:t> tedavi için kanıt </a:t>
            </a:r>
            <a:r>
              <a:rPr lang="tr-TR" sz="3600" dirty="0" smtClean="0">
                <a:solidFill>
                  <a:srgbClr val="FF0000"/>
                </a:solidFill>
              </a:rPr>
              <a:t>yoktur. </a:t>
            </a:r>
            <a:endParaRPr lang="tr-TR" sz="3600" dirty="0">
              <a:solidFill>
                <a:srgbClr val="FF0000"/>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YENİDOĞANDA HEMORAJİK inme</a:t>
            </a:r>
            <a:endParaRPr lang="tr-TR" dirty="0"/>
          </a:p>
        </p:txBody>
      </p:sp>
      <p:sp>
        <p:nvSpPr>
          <p:cNvPr id="3" name="2 İçerik Yer Tutucusu"/>
          <p:cNvSpPr>
            <a:spLocks noGrp="1"/>
          </p:cNvSpPr>
          <p:nvPr>
            <p:ph idx="1"/>
          </p:nvPr>
        </p:nvSpPr>
        <p:spPr/>
        <p:txBody>
          <a:bodyPr/>
          <a:lstStyle/>
          <a:p>
            <a:r>
              <a:rPr lang="tr-TR" dirty="0" smtClean="0"/>
              <a:t>Belirgin derecede düşük </a:t>
            </a:r>
            <a:r>
              <a:rPr lang="tr-TR" dirty="0" err="1" smtClean="0"/>
              <a:t>trombosit</a:t>
            </a:r>
            <a:r>
              <a:rPr lang="tr-TR" dirty="0" smtClean="0"/>
              <a:t> sayısı ve pıhtılaşma faktörü eksiklikleri düzeltilmelidir. </a:t>
            </a:r>
          </a:p>
          <a:p>
            <a:r>
              <a:rPr lang="tr-TR" dirty="0" err="1" smtClean="0"/>
              <a:t>Maternal</a:t>
            </a:r>
            <a:r>
              <a:rPr lang="tr-TR" dirty="0" smtClean="0"/>
              <a:t> ilaçlardan kaynaklanan faktör eksikliklerini düzeltmek için yüksek dozlarda K vitamini gerekebilir. </a:t>
            </a:r>
          </a:p>
          <a:p>
            <a:r>
              <a:rPr lang="tr-TR" dirty="0" smtClean="0"/>
              <a:t>Bir </a:t>
            </a:r>
            <a:r>
              <a:rPr lang="tr-TR" dirty="0" err="1" smtClean="0"/>
              <a:t>hematomun</a:t>
            </a:r>
            <a:r>
              <a:rPr lang="tr-TR" dirty="0" smtClean="0"/>
              <a:t> cerrahi olarak boşaltılması aşırı derecede yüksek kafa içi basıncını (ICP) azaltabilir, ancak </a:t>
            </a:r>
            <a:r>
              <a:rPr lang="tr-TR" dirty="0" err="1" smtClean="0"/>
              <a:t>yenidoğanlarda</a:t>
            </a:r>
            <a:r>
              <a:rPr lang="tr-TR" dirty="0" smtClean="0"/>
              <a:t> nadiren yapılır ve ameliyatın nihai sonucu iyileştirip iyileştirmediği açık değildir. </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Klinik Uygulamada Dikkate Alınacak Hususlar</a:t>
            </a:r>
            <a:endParaRPr lang="tr-TR" dirty="0"/>
          </a:p>
        </p:txBody>
      </p:sp>
      <p:sp>
        <p:nvSpPr>
          <p:cNvPr id="3" name="2 İçerik Yer Tutucusu"/>
          <p:cNvSpPr>
            <a:spLocks noGrp="1"/>
          </p:cNvSpPr>
          <p:nvPr>
            <p:ph idx="1"/>
          </p:nvPr>
        </p:nvSpPr>
        <p:spPr/>
        <p:txBody>
          <a:bodyPr/>
          <a:lstStyle/>
          <a:p>
            <a:r>
              <a:rPr lang="tr-TR" dirty="0" smtClean="0"/>
              <a:t>K vitamini </a:t>
            </a:r>
            <a:r>
              <a:rPr lang="tr-TR" dirty="0" err="1" smtClean="0"/>
              <a:t>yenidoğanlara</a:t>
            </a:r>
            <a:r>
              <a:rPr lang="tr-TR" dirty="0" smtClean="0"/>
              <a:t> rutin olarak uygulanmalıdır.</a:t>
            </a:r>
          </a:p>
          <a:p>
            <a:r>
              <a:rPr lang="tr-TR" dirty="0" smtClean="0"/>
              <a:t>Aspirin, LMWH veya UFH, kalp hastalığından kaynaklanan ciddi </a:t>
            </a:r>
            <a:r>
              <a:rPr lang="tr-TR" dirty="0" err="1" smtClean="0"/>
              <a:t>trombofili</a:t>
            </a:r>
            <a:r>
              <a:rPr lang="tr-TR" dirty="0" smtClean="0"/>
              <a:t> veya </a:t>
            </a:r>
            <a:r>
              <a:rPr lang="tr-TR" dirty="0" err="1" smtClean="0"/>
              <a:t>serebral</a:t>
            </a:r>
            <a:r>
              <a:rPr lang="tr-TR" dirty="0" smtClean="0"/>
              <a:t> </a:t>
            </a:r>
            <a:r>
              <a:rPr lang="tr-TR" dirty="0" err="1" smtClean="0"/>
              <a:t>emboli</a:t>
            </a:r>
            <a:r>
              <a:rPr lang="tr-TR" dirty="0" smtClean="0"/>
              <a:t> nedeniyle inmenin tekrarlama riski olan </a:t>
            </a:r>
            <a:r>
              <a:rPr lang="tr-TR" dirty="0" err="1" smtClean="0"/>
              <a:t>yenidoğanlarda</a:t>
            </a:r>
            <a:r>
              <a:rPr lang="tr-TR" dirty="0" smtClean="0"/>
              <a:t> düşünülebilir, ancak genellikle ilk </a:t>
            </a:r>
            <a:r>
              <a:rPr lang="tr-TR" dirty="0" err="1" smtClean="0"/>
              <a:t>iskemik</a:t>
            </a:r>
            <a:r>
              <a:rPr lang="tr-TR" dirty="0" smtClean="0"/>
              <a:t> enfarktüsü olan </a:t>
            </a:r>
            <a:r>
              <a:rPr lang="tr-TR" dirty="0" err="1" smtClean="0"/>
              <a:t>yenidoğanlarda</a:t>
            </a:r>
            <a:r>
              <a:rPr lang="tr-TR" dirty="0" smtClean="0"/>
              <a:t> düşünülmez.</a:t>
            </a:r>
          </a:p>
          <a:p>
            <a:r>
              <a:rPr lang="tr-TR" dirty="0" smtClean="0"/>
              <a:t>Arter tıkanıklığı olan </a:t>
            </a:r>
            <a:r>
              <a:rPr lang="tr-TR" dirty="0" err="1" smtClean="0"/>
              <a:t>yenidoğanlarda</a:t>
            </a:r>
            <a:r>
              <a:rPr lang="tr-TR" dirty="0" smtClean="0"/>
              <a:t> </a:t>
            </a:r>
            <a:r>
              <a:rPr lang="tr-TR" dirty="0" err="1" smtClean="0"/>
              <a:t>hiperakut</a:t>
            </a:r>
            <a:r>
              <a:rPr lang="tr-TR" dirty="0" smtClean="0"/>
              <a:t> inme tedavileri (</a:t>
            </a:r>
            <a:r>
              <a:rPr lang="tr-TR" dirty="0" err="1" smtClean="0"/>
              <a:t>trombolitik</a:t>
            </a:r>
            <a:r>
              <a:rPr lang="tr-TR" dirty="0" smtClean="0"/>
              <a:t> ajanlar veya </a:t>
            </a:r>
            <a:r>
              <a:rPr lang="tr-TR" dirty="0" err="1" smtClean="0"/>
              <a:t>embolektomi</a:t>
            </a:r>
            <a:r>
              <a:rPr lang="tr-TR" dirty="0" smtClean="0"/>
              <a:t>) için kanıt yoktur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Klinik Uygulamada Dikkate Alınacak Hususlar</a:t>
            </a:r>
            <a:endParaRPr lang="tr-TR" dirty="0"/>
          </a:p>
        </p:txBody>
      </p:sp>
      <p:sp>
        <p:nvSpPr>
          <p:cNvPr id="3" name="2 İçerik Yer Tutucusu"/>
          <p:cNvSpPr>
            <a:spLocks noGrp="1"/>
          </p:cNvSpPr>
          <p:nvPr>
            <p:ph idx="1"/>
          </p:nvPr>
        </p:nvSpPr>
        <p:spPr/>
        <p:txBody>
          <a:bodyPr>
            <a:normAutofit fontScale="92500"/>
          </a:bodyPr>
          <a:lstStyle/>
          <a:p>
            <a:r>
              <a:rPr lang="tr-TR" dirty="0" smtClean="0"/>
              <a:t>DMAH veya </a:t>
            </a:r>
            <a:r>
              <a:rPr lang="tr-TR" dirty="0" err="1" smtClean="0"/>
              <a:t>heparin</a:t>
            </a:r>
            <a:r>
              <a:rPr lang="tr-TR" dirty="0" smtClean="0"/>
              <a:t> ile </a:t>
            </a:r>
            <a:r>
              <a:rPr lang="tr-TR" dirty="0" err="1" smtClean="0"/>
              <a:t>antikoagülasyon</a:t>
            </a:r>
            <a:r>
              <a:rPr lang="tr-TR" dirty="0" smtClean="0"/>
              <a:t>, özellikle klinik kötüleşme veya </a:t>
            </a:r>
            <a:r>
              <a:rPr lang="tr-TR" dirty="0" err="1" smtClean="0"/>
              <a:t>trombüs</a:t>
            </a:r>
            <a:r>
              <a:rPr lang="tr-TR" dirty="0" smtClean="0"/>
              <a:t> yayılımı kanıtı olan </a:t>
            </a:r>
            <a:r>
              <a:rPr lang="tr-TR" dirty="0" err="1" smtClean="0"/>
              <a:t>CSVT'li</a:t>
            </a:r>
            <a:r>
              <a:rPr lang="tr-TR" dirty="0" smtClean="0"/>
              <a:t> </a:t>
            </a:r>
            <a:r>
              <a:rPr lang="tr-TR" dirty="0" err="1" smtClean="0"/>
              <a:t>yenidoğanlarda</a:t>
            </a:r>
            <a:r>
              <a:rPr lang="tr-TR" dirty="0" smtClean="0"/>
              <a:t> düşünülebilir. </a:t>
            </a:r>
            <a:r>
              <a:rPr lang="tr-TR" dirty="0" err="1" smtClean="0"/>
              <a:t>Antikoagülan</a:t>
            </a:r>
            <a:r>
              <a:rPr lang="tr-TR" dirty="0" smtClean="0"/>
              <a:t> uygulamama kararı verildiğinde yayılmayı dışlamak için 5 ila 7. günlerde seri görüntüleme yapılmalıdır.</a:t>
            </a:r>
          </a:p>
          <a:p>
            <a:r>
              <a:rPr lang="tr-TR" dirty="0" smtClean="0"/>
              <a:t>Bir </a:t>
            </a:r>
            <a:r>
              <a:rPr lang="tr-TR" dirty="0" err="1" smtClean="0"/>
              <a:t>yenidoğanda</a:t>
            </a:r>
            <a:r>
              <a:rPr lang="tr-TR" dirty="0" smtClean="0"/>
              <a:t> kafa içi </a:t>
            </a:r>
            <a:r>
              <a:rPr lang="tr-TR" dirty="0" err="1" smtClean="0"/>
              <a:t>hematomun</a:t>
            </a:r>
            <a:r>
              <a:rPr lang="tr-TR" dirty="0" smtClean="0"/>
              <a:t> cerrahi olarak boşaltılması nadiren </a:t>
            </a:r>
            <a:r>
              <a:rPr lang="tr-TR" dirty="0" err="1" smtClean="0"/>
              <a:t>endikedir</a:t>
            </a:r>
            <a:r>
              <a:rPr lang="tr-TR" dirty="0" smtClean="0"/>
              <a:t>, ancak aşırı derecede yüksek </a:t>
            </a:r>
            <a:r>
              <a:rPr lang="tr-TR" dirty="0" err="1" smtClean="0"/>
              <a:t>ICP'yi</a:t>
            </a:r>
            <a:r>
              <a:rPr lang="tr-TR" dirty="0" smtClean="0"/>
              <a:t> düşürdüğü düşünülebilir.</a:t>
            </a:r>
          </a:p>
          <a:p>
            <a:r>
              <a:rPr lang="tr-TR" dirty="0" err="1" smtClean="0"/>
              <a:t>Ventriküler</a:t>
            </a:r>
            <a:r>
              <a:rPr lang="tr-TR" dirty="0" smtClean="0"/>
              <a:t> drenaj ve </a:t>
            </a:r>
            <a:r>
              <a:rPr lang="tr-TR" dirty="0" err="1" smtClean="0"/>
              <a:t>endike</a:t>
            </a:r>
            <a:r>
              <a:rPr lang="tr-TR" dirty="0" smtClean="0"/>
              <a:t> ise daha sonra </a:t>
            </a:r>
            <a:r>
              <a:rPr lang="tr-TR" dirty="0" err="1" smtClean="0"/>
              <a:t>IVK'nin</a:t>
            </a:r>
            <a:r>
              <a:rPr lang="tr-TR" dirty="0" smtClean="0"/>
              <a:t> neden olduğu ilerleyici hidrosefali için </a:t>
            </a:r>
            <a:r>
              <a:rPr lang="tr-TR" dirty="0" err="1" smtClean="0"/>
              <a:t>şant</a:t>
            </a:r>
            <a:r>
              <a:rPr lang="tr-TR" dirty="0" smtClean="0"/>
              <a:t> genellikle uygundur.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BİLGİ BOŞLUKLARI</a:t>
            </a:r>
            <a:endParaRPr lang="tr-TR" dirty="0"/>
          </a:p>
        </p:txBody>
      </p:sp>
      <p:sp>
        <p:nvSpPr>
          <p:cNvPr id="3" name="2 İçerik Yer Tutucusu"/>
          <p:cNvSpPr>
            <a:spLocks noGrp="1"/>
          </p:cNvSpPr>
          <p:nvPr>
            <p:ph idx="1"/>
          </p:nvPr>
        </p:nvSpPr>
        <p:spPr/>
        <p:txBody>
          <a:bodyPr/>
          <a:lstStyle/>
          <a:p>
            <a:r>
              <a:rPr lang="tr-TR" dirty="0" smtClean="0"/>
              <a:t> </a:t>
            </a:r>
            <a:r>
              <a:rPr lang="tr-TR" dirty="0" err="1" smtClean="0"/>
              <a:t>Neonatal</a:t>
            </a:r>
            <a:r>
              <a:rPr lang="tr-TR" dirty="0" smtClean="0"/>
              <a:t> inmenin nedenlerinin tam olarak anlaşılmaması, önleyici stratejiler geliştirme yeteneğimizi sınırlar.</a:t>
            </a:r>
          </a:p>
          <a:p>
            <a:r>
              <a:rPr lang="tr-TR" dirty="0" smtClean="0"/>
              <a:t> Anti </a:t>
            </a:r>
            <a:r>
              <a:rPr lang="tr-TR" dirty="0" err="1" smtClean="0"/>
              <a:t>trombotik</a:t>
            </a:r>
            <a:r>
              <a:rPr lang="tr-TR" dirty="0" smtClean="0"/>
              <a:t> ajanların AAI veya </a:t>
            </a:r>
            <a:r>
              <a:rPr lang="tr-TR" dirty="0" err="1" smtClean="0"/>
              <a:t>CSVT'li</a:t>
            </a:r>
            <a:r>
              <a:rPr lang="tr-TR" dirty="0" smtClean="0"/>
              <a:t> seçilmiş </a:t>
            </a:r>
            <a:r>
              <a:rPr lang="tr-TR" dirty="0" err="1" smtClean="0"/>
              <a:t>yenidoğanlarda</a:t>
            </a:r>
            <a:r>
              <a:rPr lang="tr-TR" dirty="0" smtClean="0"/>
              <a:t> fayda sağlayabileceğine dair bazı gözlemsel kanıtlar olmasına rağmen, klinik deney verileri eksiktir.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ÇOCUKLUK ÇAĞI İNMESİ</a:t>
            </a:r>
            <a:endParaRPr lang="tr-TR" dirty="0"/>
          </a:p>
        </p:txBody>
      </p:sp>
      <p:sp>
        <p:nvSpPr>
          <p:cNvPr id="3" name="2 İçerik Yer Tutucusu"/>
          <p:cNvSpPr>
            <a:spLocks noGrp="1"/>
          </p:cNvSpPr>
          <p:nvPr>
            <p:ph idx="1"/>
          </p:nvPr>
        </p:nvSpPr>
        <p:spPr/>
        <p:txBody>
          <a:bodyPr>
            <a:normAutofit fontScale="92500" lnSpcReduction="10000"/>
          </a:bodyPr>
          <a:lstStyle/>
          <a:p>
            <a:r>
              <a:rPr lang="tr-TR" dirty="0" err="1" smtClean="0"/>
              <a:t>AAI'de</a:t>
            </a:r>
            <a:r>
              <a:rPr lang="tr-TR" dirty="0" smtClean="0"/>
              <a:t>, geri dönüşümsüz beyin dokusu </a:t>
            </a:r>
            <a:r>
              <a:rPr lang="tr-TR" dirty="0" err="1" smtClean="0"/>
              <a:t>iskemisi</a:t>
            </a:r>
            <a:r>
              <a:rPr lang="tr-TR" dirty="0" smtClean="0"/>
              <a:t>, </a:t>
            </a:r>
            <a:r>
              <a:rPr lang="tr-TR" dirty="0" err="1" smtClean="0"/>
              <a:t>arteriyel</a:t>
            </a:r>
            <a:r>
              <a:rPr lang="tr-TR" dirty="0" smtClean="0"/>
              <a:t> </a:t>
            </a:r>
            <a:r>
              <a:rPr lang="tr-TR" dirty="0" err="1" smtClean="0"/>
              <a:t>oklüzyondan</a:t>
            </a:r>
            <a:r>
              <a:rPr lang="tr-TR" dirty="0" smtClean="0"/>
              <a:t> birkaç dakika ila birkaç saat sonra ortaya çıkar. </a:t>
            </a:r>
          </a:p>
          <a:p>
            <a:r>
              <a:rPr lang="tr-TR" dirty="0" err="1" smtClean="0"/>
              <a:t>İntravenöz</a:t>
            </a:r>
            <a:r>
              <a:rPr lang="tr-TR" dirty="0" smtClean="0"/>
              <a:t>, </a:t>
            </a:r>
            <a:r>
              <a:rPr lang="tr-TR" dirty="0" err="1" smtClean="0"/>
              <a:t>intraarteriyel</a:t>
            </a:r>
            <a:r>
              <a:rPr lang="tr-TR" dirty="0" smtClean="0"/>
              <a:t> </a:t>
            </a:r>
            <a:r>
              <a:rPr lang="tr-TR" dirty="0" err="1" smtClean="0"/>
              <a:t>tPA</a:t>
            </a:r>
            <a:r>
              <a:rPr lang="tr-TR" dirty="0" smtClean="0"/>
              <a:t> veya </a:t>
            </a:r>
            <a:r>
              <a:rPr lang="tr-TR" dirty="0" err="1" smtClean="0"/>
              <a:t>endovasküler</a:t>
            </a:r>
            <a:r>
              <a:rPr lang="tr-TR" dirty="0" smtClean="0"/>
              <a:t> </a:t>
            </a:r>
            <a:r>
              <a:rPr lang="tr-TR" dirty="0" err="1" smtClean="0"/>
              <a:t>trombektomi</a:t>
            </a:r>
            <a:r>
              <a:rPr lang="tr-TR" dirty="0" smtClean="0"/>
              <a:t> </a:t>
            </a:r>
            <a:r>
              <a:rPr lang="tr-TR" dirty="0" err="1" smtClean="0"/>
              <a:t>AAİ'li</a:t>
            </a:r>
            <a:r>
              <a:rPr lang="tr-TR" dirty="0" smtClean="0"/>
              <a:t> erişkinlerde önemli ölçüde fayda sağladığı gösterilmiştir.</a:t>
            </a:r>
          </a:p>
          <a:p>
            <a:r>
              <a:rPr lang="tr-TR" dirty="0" smtClean="0"/>
              <a:t> </a:t>
            </a:r>
            <a:r>
              <a:rPr lang="tr-TR" dirty="0" err="1" smtClean="0"/>
              <a:t>Rekanalizasyon</a:t>
            </a:r>
            <a:r>
              <a:rPr lang="tr-TR" dirty="0" smtClean="0"/>
              <a:t> tedavisi, inmenin acil tanı ve tedavisi için süresi önemlidir.</a:t>
            </a:r>
          </a:p>
          <a:p>
            <a:r>
              <a:rPr lang="tr-TR" dirty="0" err="1" smtClean="0"/>
              <a:t>Hiperakut</a:t>
            </a:r>
            <a:r>
              <a:rPr lang="tr-TR" dirty="0" smtClean="0"/>
              <a:t> tedavilerin uygulanması, çocuklarda tarihsel olarak zor olduğu kanıtlanmış olan inmenin zamanında tanımlanmasını gerektirir; Çocuklarda semptom başlangıcından AIS tanısına kadar geçen medyan süre 20 saatten fazladır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19</a:t>
            </a:fld>
            <a:endParaRPr lang="tr-TR"/>
          </a:p>
        </p:txBody>
      </p:sp>
      <p:sp>
        <p:nvSpPr>
          <p:cNvPr id="5" name="4 Metin kutusu"/>
          <p:cNvSpPr txBox="1"/>
          <p:nvPr/>
        </p:nvSpPr>
        <p:spPr>
          <a:xfrm>
            <a:off x="1571604" y="6143644"/>
            <a:ext cx="4929222" cy="584775"/>
          </a:xfrm>
          <a:prstGeom prst="rect">
            <a:avLst/>
          </a:prstGeom>
          <a:noFill/>
        </p:spPr>
        <p:txBody>
          <a:bodyPr wrap="square" rtlCol="0">
            <a:spAutoFit/>
          </a:bodyPr>
          <a:lstStyle/>
          <a:p>
            <a:r>
              <a:rPr lang="en-US" sz="800" dirty="0" err="1" smtClean="0"/>
              <a:t>Amlie-Lefond</a:t>
            </a:r>
            <a:r>
              <a:rPr lang="en-US" sz="800" dirty="0" smtClean="0"/>
              <a:t> C, Shaw DWW, Cooper A, Wainwright MS, </a:t>
            </a:r>
            <a:r>
              <a:rPr lang="en-US" sz="800" dirty="0" err="1" smtClean="0"/>
              <a:t>Kirton</a:t>
            </a:r>
            <a:r>
              <a:rPr lang="en-US" sz="800" dirty="0" smtClean="0"/>
              <a:t> A,</a:t>
            </a:r>
          </a:p>
          <a:p>
            <a:r>
              <a:rPr lang="en-US" sz="800" dirty="0" smtClean="0"/>
              <a:t>Felling RJ, et al. Risk of intracranial hemorrhage following intravenous</a:t>
            </a:r>
          </a:p>
          <a:p>
            <a:r>
              <a:rPr lang="en-US" sz="800" dirty="0" err="1" smtClean="0"/>
              <a:t>tPA</a:t>
            </a:r>
            <a:r>
              <a:rPr lang="en-US" sz="800" dirty="0" smtClean="0"/>
              <a:t> (tissue-type </a:t>
            </a:r>
            <a:r>
              <a:rPr lang="en-US" sz="800" dirty="0" err="1" smtClean="0"/>
              <a:t>plasminogen</a:t>
            </a:r>
            <a:r>
              <a:rPr lang="en-US" sz="800" dirty="0" smtClean="0"/>
              <a:t> activator) for acute stroke is low in children.</a:t>
            </a:r>
          </a:p>
          <a:p>
            <a:r>
              <a:rPr lang="tr-TR" sz="800" dirty="0" err="1" smtClean="0"/>
              <a:t>Stroke</a:t>
            </a:r>
            <a:r>
              <a:rPr lang="tr-TR" sz="800" dirty="0" smtClean="0"/>
              <a:t> 2020;51:542-8.</a:t>
            </a:r>
            <a:endParaRPr lang="tr-TR" sz="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Sunu planı</a:t>
            </a:r>
            <a:endParaRPr lang="tr-TR" dirty="0"/>
          </a:p>
        </p:txBody>
      </p:sp>
      <p:sp>
        <p:nvSpPr>
          <p:cNvPr id="3" name="2 İçerik Yer Tutucusu"/>
          <p:cNvSpPr>
            <a:spLocks noGrp="1"/>
          </p:cNvSpPr>
          <p:nvPr>
            <p:ph idx="1"/>
          </p:nvPr>
        </p:nvSpPr>
        <p:spPr/>
        <p:txBody>
          <a:bodyPr/>
          <a:lstStyle/>
          <a:p>
            <a:r>
              <a:rPr lang="tr-TR" dirty="0" smtClean="0"/>
              <a:t>Çocukluk çağı inmelerde </a:t>
            </a:r>
            <a:r>
              <a:rPr lang="tr-TR" dirty="0" err="1" smtClean="0"/>
              <a:t>hiperakut</a:t>
            </a:r>
            <a:r>
              <a:rPr lang="tr-TR" dirty="0" smtClean="0"/>
              <a:t> tedavi</a:t>
            </a:r>
          </a:p>
          <a:p>
            <a:pPr lvl="1"/>
            <a:r>
              <a:rPr lang="tr-TR" dirty="0" smtClean="0"/>
              <a:t>Giriş</a:t>
            </a:r>
          </a:p>
          <a:p>
            <a:pPr lvl="1"/>
            <a:r>
              <a:rPr lang="tr-TR" dirty="0" smtClean="0"/>
              <a:t>Sınıflama</a:t>
            </a:r>
          </a:p>
          <a:p>
            <a:pPr lvl="1"/>
            <a:r>
              <a:rPr lang="tr-TR" dirty="0" smtClean="0"/>
              <a:t>Epidemiyoloji</a:t>
            </a:r>
          </a:p>
          <a:p>
            <a:pPr lvl="1"/>
            <a:r>
              <a:rPr lang="tr-TR" dirty="0" err="1" smtClean="0"/>
              <a:t>Yenidoğanda</a:t>
            </a:r>
            <a:r>
              <a:rPr lang="tr-TR" dirty="0" smtClean="0"/>
              <a:t> tedavi</a:t>
            </a:r>
          </a:p>
          <a:p>
            <a:pPr lvl="1"/>
            <a:r>
              <a:rPr lang="tr-TR" dirty="0" smtClean="0"/>
              <a:t>Çocukluk çağı inmesinde tedavi</a:t>
            </a:r>
          </a:p>
          <a:p>
            <a:r>
              <a:rPr lang="tr-TR" dirty="0" smtClean="0"/>
              <a:t>Çocukluk çağı inmelerinde </a:t>
            </a:r>
            <a:r>
              <a:rPr lang="tr-TR" dirty="0" err="1" smtClean="0"/>
              <a:t>profilaksi</a:t>
            </a:r>
            <a:endParaRPr lang="tr-TR" dirty="0" smtClean="0"/>
          </a:p>
          <a:p>
            <a:pPr lvl="1"/>
            <a:endParaRPr lang="tr-TR" dirty="0" smtClean="0"/>
          </a:p>
          <a:p>
            <a:r>
              <a:rPr lang="tr-TR" dirty="0" smtClean="0"/>
              <a:t>Mesaj</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 zamanı</a:t>
            </a:r>
            <a:endParaRPr lang="tr-TR" dirty="0"/>
          </a:p>
        </p:txBody>
      </p:sp>
      <p:sp>
        <p:nvSpPr>
          <p:cNvPr id="3" name="2 İçerik Yer Tutucusu"/>
          <p:cNvSpPr>
            <a:spLocks noGrp="1"/>
          </p:cNvSpPr>
          <p:nvPr>
            <p:ph idx="1"/>
          </p:nvPr>
        </p:nvSpPr>
        <p:spPr/>
        <p:txBody>
          <a:bodyPr/>
          <a:lstStyle/>
          <a:p>
            <a:r>
              <a:rPr lang="tr-TR" dirty="0" err="1" smtClean="0"/>
              <a:t>AAİ'li</a:t>
            </a:r>
            <a:r>
              <a:rPr lang="tr-TR" dirty="0" smtClean="0"/>
              <a:t> erişkinlerle yapılan klinik çalışmalarda, belgelenmiş inme başlangıcından sonra </a:t>
            </a:r>
            <a:r>
              <a:rPr lang="tr-TR" dirty="0" err="1" smtClean="0"/>
              <a:t>rekanalizasyon</a:t>
            </a:r>
            <a:r>
              <a:rPr lang="tr-TR" dirty="0" smtClean="0"/>
              <a:t> tedavisi için en uygun zaman penceresi:</a:t>
            </a:r>
          </a:p>
          <a:p>
            <a:pPr lvl="1"/>
            <a:r>
              <a:rPr lang="tr-TR" dirty="0" smtClean="0"/>
              <a:t> </a:t>
            </a:r>
            <a:r>
              <a:rPr lang="tr-TR" dirty="0" err="1" smtClean="0"/>
              <a:t>intravenöz</a:t>
            </a:r>
            <a:r>
              <a:rPr lang="tr-TR" dirty="0" smtClean="0"/>
              <a:t> </a:t>
            </a:r>
            <a:r>
              <a:rPr lang="tr-TR" dirty="0" err="1" smtClean="0"/>
              <a:t>tPA</a:t>
            </a:r>
            <a:r>
              <a:rPr lang="tr-TR" dirty="0" smtClean="0"/>
              <a:t> tedavisi için 4,5 saat, </a:t>
            </a:r>
          </a:p>
          <a:p>
            <a:pPr lvl="1"/>
            <a:r>
              <a:rPr lang="tr-TR" dirty="0" err="1" smtClean="0"/>
              <a:t>intra</a:t>
            </a:r>
            <a:r>
              <a:rPr lang="tr-TR" dirty="0" smtClean="0"/>
              <a:t>-</a:t>
            </a:r>
            <a:r>
              <a:rPr lang="tr-TR" dirty="0" err="1" smtClean="0"/>
              <a:t>arteriyel</a:t>
            </a:r>
            <a:r>
              <a:rPr lang="tr-TR" dirty="0" smtClean="0"/>
              <a:t> </a:t>
            </a:r>
            <a:r>
              <a:rPr lang="tr-TR" dirty="0" err="1" smtClean="0"/>
              <a:t>tPA</a:t>
            </a:r>
            <a:r>
              <a:rPr lang="tr-TR" dirty="0" smtClean="0"/>
              <a:t> için 6 saat, </a:t>
            </a:r>
          </a:p>
          <a:p>
            <a:pPr lvl="1"/>
            <a:r>
              <a:rPr lang="tr-TR" dirty="0" err="1" smtClean="0"/>
              <a:t>endovasküler</a:t>
            </a:r>
            <a:r>
              <a:rPr lang="tr-TR" dirty="0" smtClean="0"/>
              <a:t> </a:t>
            </a:r>
            <a:r>
              <a:rPr lang="tr-TR" dirty="0" err="1" smtClean="0"/>
              <a:t>trombektomi</a:t>
            </a:r>
            <a:r>
              <a:rPr lang="tr-TR" dirty="0" smtClean="0"/>
              <a:t> için 6 saattir,</a:t>
            </a:r>
          </a:p>
          <a:p>
            <a:pPr>
              <a:buNone/>
            </a:pPr>
            <a:r>
              <a:rPr lang="tr-TR" dirty="0" smtClean="0"/>
              <a:t> Ancak 24 saate kadar </a:t>
            </a:r>
            <a:r>
              <a:rPr lang="tr-TR" dirty="0" err="1" smtClean="0"/>
              <a:t>trobektomi</a:t>
            </a:r>
            <a:r>
              <a:rPr lang="tr-TR" dirty="0" smtClean="0"/>
              <a:t> için bazı </a:t>
            </a:r>
            <a:r>
              <a:rPr lang="tr-TR" dirty="0" err="1" smtClean="0"/>
              <a:t>subgrup</a:t>
            </a:r>
            <a:r>
              <a:rPr lang="tr-TR" dirty="0" smtClean="0"/>
              <a:t> hastalarda uzatılabilir. (seçilmiş AAİ geçiren büyük damar tutulumlarında)</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20</a:t>
            </a:fld>
            <a:endParaRPr lang="tr-TR"/>
          </a:p>
        </p:txBody>
      </p:sp>
      <p:sp>
        <p:nvSpPr>
          <p:cNvPr id="5" name="4 Metin kutusu"/>
          <p:cNvSpPr txBox="1"/>
          <p:nvPr/>
        </p:nvSpPr>
        <p:spPr>
          <a:xfrm>
            <a:off x="1571604" y="5750004"/>
            <a:ext cx="5715040" cy="1107996"/>
          </a:xfrm>
          <a:prstGeom prst="rect">
            <a:avLst/>
          </a:prstGeom>
          <a:noFill/>
        </p:spPr>
        <p:txBody>
          <a:bodyPr wrap="square" rtlCol="0">
            <a:spAutoFit/>
          </a:bodyPr>
          <a:lstStyle/>
          <a:p>
            <a:r>
              <a:rPr lang="tr-TR" sz="1100" dirty="0" err="1" smtClean="0"/>
              <a:t>Albers</a:t>
            </a:r>
            <a:r>
              <a:rPr lang="tr-TR" sz="1100" dirty="0" smtClean="0"/>
              <a:t> GW, Marks MP, </a:t>
            </a:r>
            <a:r>
              <a:rPr lang="tr-TR" sz="1100" dirty="0" err="1" smtClean="0"/>
              <a:t>Kemp</a:t>
            </a:r>
            <a:r>
              <a:rPr lang="tr-TR" sz="1100" dirty="0" smtClean="0"/>
              <a:t> S, </a:t>
            </a:r>
            <a:r>
              <a:rPr lang="tr-TR" sz="1100" dirty="0" err="1" smtClean="0"/>
              <a:t>Christensen</a:t>
            </a:r>
            <a:r>
              <a:rPr lang="tr-TR" sz="1100" dirty="0" smtClean="0"/>
              <a:t> S, </a:t>
            </a:r>
            <a:r>
              <a:rPr lang="tr-TR" sz="1100" dirty="0" err="1" smtClean="0"/>
              <a:t>Tsai</a:t>
            </a:r>
            <a:r>
              <a:rPr lang="tr-TR" sz="1100" dirty="0" smtClean="0"/>
              <a:t> JP, </a:t>
            </a:r>
            <a:r>
              <a:rPr lang="tr-TR" sz="1100" dirty="0" err="1" smtClean="0"/>
              <a:t>Ortega</a:t>
            </a:r>
            <a:r>
              <a:rPr lang="tr-TR" sz="1100" dirty="0" smtClean="0"/>
              <a:t>-</a:t>
            </a:r>
            <a:r>
              <a:rPr lang="tr-TR" sz="1100" dirty="0" err="1" smtClean="0"/>
              <a:t>Gutierrez</a:t>
            </a:r>
            <a:r>
              <a:rPr lang="tr-TR" sz="1100" dirty="0" smtClean="0"/>
              <a:t> S, </a:t>
            </a:r>
            <a:r>
              <a:rPr lang="tr-TR" sz="1100" dirty="0" err="1" smtClean="0"/>
              <a:t>McTaggart</a:t>
            </a:r>
            <a:r>
              <a:rPr lang="tr-TR" sz="1100" dirty="0" smtClean="0"/>
              <a:t> RA, </a:t>
            </a:r>
            <a:r>
              <a:rPr lang="tr-TR" sz="1100" dirty="0" err="1" smtClean="0"/>
              <a:t>Torbey</a:t>
            </a:r>
            <a:r>
              <a:rPr lang="tr-TR" sz="1100" dirty="0" smtClean="0"/>
              <a:t> MT, Kim-</a:t>
            </a:r>
            <a:r>
              <a:rPr lang="tr-TR" sz="1100" dirty="0" err="1" smtClean="0"/>
              <a:t>Tenser</a:t>
            </a:r>
            <a:r>
              <a:rPr lang="tr-TR" sz="1100" dirty="0" smtClean="0"/>
              <a:t> M, </a:t>
            </a:r>
            <a:r>
              <a:rPr lang="tr-TR" sz="1100" dirty="0" err="1" smtClean="0"/>
              <a:t>Leslie</a:t>
            </a:r>
            <a:r>
              <a:rPr lang="tr-TR" sz="1100" dirty="0" smtClean="0"/>
              <a:t>-</a:t>
            </a:r>
            <a:r>
              <a:rPr lang="tr-TR" sz="1100" dirty="0" err="1" smtClean="0"/>
              <a:t>Mazwi</a:t>
            </a:r>
            <a:r>
              <a:rPr lang="tr-TR" sz="1100" dirty="0" smtClean="0"/>
              <a:t> T, </a:t>
            </a:r>
            <a:r>
              <a:rPr lang="tr-TR" sz="1100" dirty="0" err="1" smtClean="0"/>
              <a:t>Sarraj</a:t>
            </a:r>
            <a:r>
              <a:rPr lang="tr-TR" sz="1100" dirty="0" smtClean="0"/>
              <a:t> A, </a:t>
            </a:r>
            <a:r>
              <a:rPr lang="tr-TR" sz="1100" dirty="0" err="1" smtClean="0"/>
              <a:t>Kasner</a:t>
            </a:r>
            <a:r>
              <a:rPr lang="tr-TR" sz="1100" dirty="0" smtClean="0"/>
              <a:t> SE, </a:t>
            </a:r>
            <a:r>
              <a:rPr lang="tr-TR" sz="1100" dirty="0" err="1" smtClean="0"/>
              <a:t>Ansari</a:t>
            </a:r>
            <a:r>
              <a:rPr lang="tr-TR" sz="1100" dirty="0" smtClean="0"/>
              <a:t> SA, </a:t>
            </a:r>
            <a:r>
              <a:rPr lang="tr-TR" sz="1100" dirty="0" err="1" smtClean="0"/>
              <a:t>Yeatts</a:t>
            </a:r>
            <a:r>
              <a:rPr lang="tr-TR" sz="1100" dirty="0" smtClean="0"/>
              <a:t> SD, </a:t>
            </a:r>
            <a:r>
              <a:rPr lang="tr-TR" sz="1100" dirty="0" err="1" smtClean="0"/>
              <a:t>Hamilton</a:t>
            </a:r>
            <a:r>
              <a:rPr lang="tr-TR" sz="1100" dirty="0" smtClean="0"/>
              <a:t> S, </a:t>
            </a:r>
            <a:r>
              <a:rPr lang="tr-TR" sz="1100" dirty="0" err="1" smtClean="0"/>
              <a:t>Mlynash</a:t>
            </a:r>
            <a:r>
              <a:rPr lang="tr-TR" sz="1100" dirty="0" smtClean="0"/>
              <a:t> M, </a:t>
            </a:r>
            <a:r>
              <a:rPr lang="tr-TR" sz="1100" dirty="0" err="1" smtClean="0"/>
              <a:t>Heit</a:t>
            </a:r>
            <a:r>
              <a:rPr lang="tr-TR" sz="1100" dirty="0" smtClean="0"/>
              <a:t> JJ, </a:t>
            </a:r>
            <a:r>
              <a:rPr lang="tr-TR" sz="1100" dirty="0" err="1" smtClean="0"/>
              <a:t>Zaharchuk</a:t>
            </a:r>
            <a:r>
              <a:rPr lang="tr-TR" sz="1100" dirty="0" smtClean="0"/>
              <a:t> G, Kim S, </a:t>
            </a:r>
            <a:r>
              <a:rPr lang="tr-TR" sz="1100" dirty="0" err="1" smtClean="0"/>
              <a:t>Carrozzella</a:t>
            </a:r>
            <a:r>
              <a:rPr lang="tr-TR" sz="1100" dirty="0" smtClean="0"/>
              <a:t> J, </a:t>
            </a:r>
            <a:r>
              <a:rPr lang="tr-TR" sz="1100" dirty="0" err="1" smtClean="0"/>
              <a:t>Palesch</a:t>
            </a:r>
            <a:r>
              <a:rPr lang="tr-TR" sz="1100" dirty="0" smtClean="0"/>
              <a:t> YY, </a:t>
            </a:r>
            <a:r>
              <a:rPr lang="tr-TR" sz="1100" dirty="0" err="1" smtClean="0"/>
              <a:t>Demchuk</a:t>
            </a:r>
            <a:r>
              <a:rPr lang="tr-TR" sz="1100" dirty="0" smtClean="0"/>
              <a:t> AM, </a:t>
            </a:r>
            <a:r>
              <a:rPr lang="tr-TR" sz="1100" dirty="0" err="1" smtClean="0"/>
              <a:t>Bammer</a:t>
            </a:r>
            <a:r>
              <a:rPr lang="tr-TR" sz="1100" dirty="0" smtClean="0"/>
              <a:t> R, </a:t>
            </a:r>
            <a:r>
              <a:rPr lang="tr-TR" sz="1100" dirty="0" err="1" smtClean="0"/>
              <a:t>Lavori</a:t>
            </a:r>
            <a:r>
              <a:rPr lang="tr-TR" sz="1100" dirty="0" smtClean="0"/>
              <a:t> PW, </a:t>
            </a:r>
            <a:r>
              <a:rPr lang="tr-TR" sz="1100" dirty="0" err="1" smtClean="0"/>
              <a:t>Broderick</a:t>
            </a:r>
            <a:r>
              <a:rPr lang="tr-TR" sz="1100" dirty="0" smtClean="0"/>
              <a:t> JP, </a:t>
            </a:r>
            <a:r>
              <a:rPr lang="tr-TR" sz="1100" dirty="0" err="1" smtClean="0"/>
              <a:t>Lansberg</a:t>
            </a:r>
            <a:r>
              <a:rPr lang="tr-TR" sz="1100" dirty="0" smtClean="0"/>
              <a:t> MG, DEFISE 3 </a:t>
            </a:r>
            <a:r>
              <a:rPr lang="tr-TR" sz="1100" dirty="0" err="1" smtClean="0"/>
              <a:t>Investigators</a:t>
            </a:r>
            <a:r>
              <a:rPr lang="tr-TR" sz="1100" dirty="0" smtClean="0"/>
              <a:t>. </a:t>
            </a:r>
            <a:r>
              <a:rPr lang="tr-TR" sz="1100" dirty="0" err="1" smtClean="0"/>
              <a:t>Thrombectomy</a:t>
            </a:r>
            <a:r>
              <a:rPr lang="tr-TR" sz="1100" dirty="0" smtClean="0"/>
              <a:t> </a:t>
            </a:r>
            <a:r>
              <a:rPr lang="tr-TR" sz="1100" dirty="0" err="1" smtClean="0"/>
              <a:t>for</a:t>
            </a:r>
            <a:r>
              <a:rPr lang="tr-TR" sz="1100" dirty="0" smtClean="0"/>
              <a:t> </a:t>
            </a:r>
            <a:r>
              <a:rPr lang="tr-TR" sz="1100" dirty="0" err="1" smtClean="0"/>
              <a:t>stroke</a:t>
            </a:r>
            <a:r>
              <a:rPr lang="tr-TR" sz="1100" dirty="0" smtClean="0"/>
              <a:t> at 6 </a:t>
            </a:r>
            <a:r>
              <a:rPr lang="tr-TR" sz="1100" dirty="0" err="1" smtClean="0"/>
              <a:t>to</a:t>
            </a:r>
            <a:r>
              <a:rPr lang="tr-TR" sz="1100" dirty="0" smtClean="0"/>
              <a:t> 16 </a:t>
            </a:r>
            <a:r>
              <a:rPr lang="tr-TR" sz="1100" dirty="0" err="1" smtClean="0"/>
              <a:t>hours</a:t>
            </a:r>
            <a:r>
              <a:rPr lang="tr-TR" sz="1100" dirty="0" smtClean="0"/>
              <a:t> </a:t>
            </a:r>
            <a:r>
              <a:rPr lang="tr-TR" sz="1100" dirty="0" err="1" smtClean="0"/>
              <a:t>with</a:t>
            </a:r>
            <a:r>
              <a:rPr lang="tr-TR" sz="1100" dirty="0" smtClean="0"/>
              <a:t> </a:t>
            </a:r>
            <a:r>
              <a:rPr lang="tr-TR" sz="1100" dirty="0" err="1" smtClean="0"/>
              <a:t>selection</a:t>
            </a:r>
            <a:r>
              <a:rPr lang="tr-TR" sz="1100" dirty="0" smtClean="0"/>
              <a:t> </a:t>
            </a:r>
            <a:r>
              <a:rPr lang="tr-TR" sz="1100" dirty="0" err="1" smtClean="0"/>
              <a:t>by</a:t>
            </a:r>
            <a:r>
              <a:rPr lang="tr-TR" sz="1100" dirty="0" smtClean="0"/>
              <a:t> </a:t>
            </a:r>
            <a:r>
              <a:rPr lang="tr-TR" sz="1100" dirty="0" err="1" smtClean="0"/>
              <a:t>perfusion</a:t>
            </a:r>
            <a:r>
              <a:rPr lang="tr-TR" sz="1100" dirty="0" smtClean="0"/>
              <a:t> </a:t>
            </a:r>
            <a:r>
              <a:rPr lang="tr-TR" sz="1100" dirty="0" err="1" smtClean="0"/>
              <a:t>imaging</a:t>
            </a:r>
            <a:r>
              <a:rPr lang="tr-TR" sz="1100" dirty="0" smtClean="0"/>
              <a:t>. N </a:t>
            </a:r>
            <a:r>
              <a:rPr lang="tr-TR" sz="1100" dirty="0" err="1" smtClean="0"/>
              <a:t>Engl</a:t>
            </a:r>
            <a:r>
              <a:rPr lang="tr-TR" sz="1100" dirty="0" smtClean="0"/>
              <a:t> J </a:t>
            </a:r>
            <a:r>
              <a:rPr lang="tr-TR" sz="1100" dirty="0" err="1" smtClean="0"/>
              <a:t>Med</a:t>
            </a:r>
            <a:r>
              <a:rPr lang="tr-TR" sz="1100" dirty="0" smtClean="0"/>
              <a:t>. 2018;378:708–718. </a:t>
            </a:r>
            <a:r>
              <a:rPr lang="tr-TR" sz="1100" dirty="0" err="1" smtClean="0"/>
              <a:t>doi</a:t>
            </a:r>
            <a:r>
              <a:rPr lang="tr-TR" sz="1100" dirty="0" smtClean="0"/>
              <a:t>: 10.1056/NEJMoa1713973</a:t>
            </a:r>
            <a:endParaRPr lang="tr-TR"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Bilgi </a:t>
            </a:r>
            <a:r>
              <a:rPr lang="tr-TR" dirty="0" err="1" smtClean="0"/>
              <a:t>boşlukarı</a:t>
            </a:r>
            <a:endParaRPr lang="tr-TR" dirty="0"/>
          </a:p>
        </p:txBody>
      </p:sp>
      <p:sp>
        <p:nvSpPr>
          <p:cNvPr id="3" name="2 İçerik Yer Tutucusu"/>
          <p:cNvSpPr>
            <a:spLocks noGrp="1"/>
          </p:cNvSpPr>
          <p:nvPr>
            <p:ph idx="1"/>
          </p:nvPr>
        </p:nvSpPr>
        <p:spPr/>
        <p:txBody>
          <a:bodyPr/>
          <a:lstStyle/>
          <a:p>
            <a:r>
              <a:rPr lang="tr-TR" dirty="0" smtClean="0"/>
              <a:t>Pediatrik inmede tamamlanmış </a:t>
            </a:r>
            <a:r>
              <a:rPr lang="tr-TR" dirty="0" err="1" smtClean="0"/>
              <a:t>trombolitik</a:t>
            </a:r>
            <a:r>
              <a:rPr lang="tr-TR" dirty="0" smtClean="0"/>
              <a:t> deney YOK</a:t>
            </a:r>
          </a:p>
          <a:p>
            <a:r>
              <a:rPr lang="tr-TR" dirty="0" smtClean="0"/>
              <a:t>Ülkemizde inme kayıt defteri YOK</a:t>
            </a:r>
          </a:p>
          <a:p>
            <a:r>
              <a:rPr lang="tr-TR" dirty="0" smtClean="0"/>
              <a:t>Bir çocuğun ne kadar küçük yaşta güvenli </a:t>
            </a:r>
            <a:r>
              <a:rPr lang="tr-TR" dirty="0" err="1" smtClean="0"/>
              <a:t>trombektomi</a:t>
            </a:r>
            <a:r>
              <a:rPr lang="tr-TR" dirty="0" smtClean="0"/>
              <a:t> geçireceğine dair veri YOKTUR!</a:t>
            </a:r>
          </a:p>
          <a:p>
            <a:r>
              <a:rPr lang="tr-TR" dirty="0" smtClean="0"/>
              <a:t>Destekleyici tedavi protokollerinin tedavi etkinliğini ne kadar değiştirdiğine dair veri yoktur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22</a:t>
            </a:fld>
            <a:endParaRPr lang="tr-TR"/>
          </a:p>
        </p:txBody>
      </p:sp>
      <p:pic>
        <p:nvPicPr>
          <p:cNvPr id="5" name="4 Resim"/>
          <p:cNvPicPr/>
          <p:nvPr/>
        </p:nvPicPr>
        <p:blipFill>
          <a:blip r:embed="rId2"/>
          <a:srcRect l="23165" t="17843" r="29070" b="26820"/>
          <a:stretch>
            <a:fillRect/>
          </a:stretch>
        </p:blipFill>
        <p:spPr bwMode="auto">
          <a:xfrm>
            <a:off x="500034" y="571480"/>
            <a:ext cx="7072361"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TPA TEDAVİSİ</a:t>
            </a:r>
            <a:endParaRPr lang="tr-TR" dirty="0"/>
          </a:p>
        </p:txBody>
      </p:sp>
      <p:sp>
        <p:nvSpPr>
          <p:cNvPr id="3" name="2 İçerik Yer Tutucusu"/>
          <p:cNvSpPr>
            <a:spLocks noGrp="1"/>
          </p:cNvSpPr>
          <p:nvPr>
            <p:ph idx="1"/>
          </p:nvPr>
        </p:nvSpPr>
        <p:spPr/>
        <p:txBody>
          <a:bodyPr/>
          <a:lstStyle/>
          <a:p>
            <a:r>
              <a:rPr lang="tr-TR" dirty="0" smtClean="0"/>
              <a:t>TPA için çocukluk çağı inmelerinde FDA onayı yoktur.</a:t>
            </a:r>
          </a:p>
          <a:p>
            <a:r>
              <a:rPr lang="tr-TR" dirty="0" smtClean="0"/>
              <a:t>Merkezlerde kullanılan doz ilk 6 saatte TPA için 0.6 ünite/kg  </a:t>
            </a:r>
            <a:r>
              <a:rPr lang="tr-TR" b="1" dirty="0" smtClean="0">
                <a:solidFill>
                  <a:srgbClr val="FF0000"/>
                </a:solidFill>
              </a:rPr>
              <a:t>tek</a:t>
            </a:r>
            <a:r>
              <a:rPr lang="tr-TR" dirty="0" smtClean="0">
                <a:solidFill>
                  <a:srgbClr val="FF0000"/>
                </a:solidFill>
              </a:rPr>
              <a:t> </a:t>
            </a:r>
            <a:r>
              <a:rPr lang="tr-TR" dirty="0" smtClean="0"/>
              <a:t>dozdur</a:t>
            </a:r>
          </a:p>
          <a:p>
            <a:r>
              <a:rPr lang="tr-TR" dirty="0" smtClean="0"/>
              <a:t>Diğer organ </a:t>
            </a:r>
            <a:r>
              <a:rPr lang="tr-TR" dirty="0" err="1" smtClean="0"/>
              <a:t>enfarktlarında</a:t>
            </a:r>
            <a:r>
              <a:rPr lang="tr-TR" dirty="0" smtClean="0"/>
              <a:t> 0.01ü/kg/saat ve tekrarlayan dozlar verilebiliyorlar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TROMBEKTOMİ</a:t>
            </a:r>
            <a:endParaRPr lang="tr-TR" dirty="0"/>
          </a:p>
        </p:txBody>
      </p:sp>
      <p:sp>
        <p:nvSpPr>
          <p:cNvPr id="3" name="2 İçerik Yer Tutucusu"/>
          <p:cNvSpPr>
            <a:spLocks noGrp="1"/>
          </p:cNvSpPr>
          <p:nvPr>
            <p:ph idx="1"/>
          </p:nvPr>
        </p:nvSpPr>
        <p:spPr/>
        <p:txBody>
          <a:bodyPr>
            <a:normAutofit/>
          </a:bodyPr>
          <a:lstStyle/>
          <a:p>
            <a:r>
              <a:rPr lang="tr-TR" sz="1900" dirty="0" smtClean="0"/>
              <a:t>Yetişkinlerde büyük kafa içi damar tıkanıklıkları için </a:t>
            </a:r>
            <a:r>
              <a:rPr lang="tr-TR" sz="1900" dirty="0" err="1" smtClean="0"/>
              <a:t>trombektominin</a:t>
            </a:r>
            <a:r>
              <a:rPr lang="tr-TR" sz="1900" dirty="0" smtClean="0"/>
              <a:t> etkinliğini göstermiştir ve tek başına </a:t>
            </a:r>
            <a:r>
              <a:rPr lang="tr-TR" sz="1900" dirty="0" err="1" smtClean="0"/>
              <a:t>intravenöz</a:t>
            </a:r>
            <a:r>
              <a:rPr lang="tr-TR" sz="1900" dirty="0" smtClean="0"/>
              <a:t> </a:t>
            </a:r>
            <a:r>
              <a:rPr lang="tr-TR" sz="1900" dirty="0" err="1" smtClean="0"/>
              <a:t>tromboliz</a:t>
            </a:r>
            <a:r>
              <a:rPr lang="tr-TR" sz="1900" dirty="0" smtClean="0"/>
              <a:t> ile karşılaştırıldığında daha iyi nörolojik sonuç için net kanıtlar sağlamıştır.</a:t>
            </a:r>
          </a:p>
          <a:p>
            <a:r>
              <a:rPr lang="tr-TR" sz="1900" dirty="0" smtClean="0"/>
              <a:t>Çocuklarda </a:t>
            </a:r>
            <a:r>
              <a:rPr lang="tr-TR" sz="1900" dirty="0" err="1" smtClean="0"/>
              <a:t>trombektominin</a:t>
            </a:r>
            <a:r>
              <a:rPr lang="tr-TR" sz="1900" dirty="0" smtClean="0"/>
              <a:t> güvenliği ve etkinliği bilinmemektedir ve yalnızca birkaç rapor, potansiyel risk faktörlerinin yanı sıra teknik hususları da tanımlamıştır. </a:t>
            </a:r>
          </a:p>
          <a:p>
            <a:r>
              <a:rPr lang="tr-TR" sz="1900" dirty="0" smtClean="0"/>
              <a:t>etiyolojiler çocukluk ve yetişkin inme arasında önemli ölçüde farklılık gösterir.</a:t>
            </a:r>
          </a:p>
          <a:p>
            <a:r>
              <a:rPr lang="tr-TR" sz="1900" dirty="0" smtClean="0"/>
              <a:t>Çocuklarda büyük </a:t>
            </a:r>
            <a:r>
              <a:rPr lang="tr-TR" sz="1900" dirty="0" err="1" smtClean="0"/>
              <a:t>prospektif</a:t>
            </a:r>
            <a:r>
              <a:rPr lang="tr-TR" sz="1900" dirty="0" smtClean="0"/>
              <a:t> klinik çalışmaların yapılması olası olmadığından, </a:t>
            </a:r>
            <a:r>
              <a:rPr lang="tr-TR" sz="1900" dirty="0" err="1" smtClean="0"/>
              <a:t>iskemik</a:t>
            </a:r>
            <a:r>
              <a:rPr lang="tr-TR" sz="1900" dirty="0" smtClean="0"/>
              <a:t> inme için </a:t>
            </a:r>
            <a:r>
              <a:rPr lang="tr-TR" sz="1900" dirty="0" err="1" smtClean="0"/>
              <a:t>trombektomi</a:t>
            </a:r>
            <a:r>
              <a:rPr lang="tr-TR" sz="1900" dirty="0" smtClean="0"/>
              <a:t> ile tedavi edilen çok merkezli bir pediatrik hasta deneyimlerinden bahsedilecektir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24</a:t>
            </a:fld>
            <a:endParaRPr lang="tr-TR"/>
          </a:p>
        </p:txBody>
      </p:sp>
      <p:sp>
        <p:nvSpPr>
          <p:cNvPr id="5" name="4 Metin kutusu"/>
          <p:cNvSpPr txBox="1"/>
          <p:nvPr/>
        </p:nvSpPr>
        <p:spPr>
          <a:xfrm>
            <a:off x="1000100" y="5715016"/>
            <a:ext cx="7072362" cy="900246"/>
          </a:xfrm>
          <a:prstGeom prst="rect">
            <a:avLst/>
          </a:prstGeom>
          <a:noFill/>
        </p:spPr>
        <p:txBody>
          <a:bodyPr wrap="square" rtlCol="0">
            <a:spAutoFit/>
          </a:bodyPr>
          <a:lstStyle/>
          <a:p>
            <a:r>
              <a:rPr lang="tr-TR" sz="1050" dirty="0" err="1" smtClean="0"/>
              <a:t>Jovin</a:t>
            </a:r>
            <a:r>
              <a:rPr lang="tr-TR" sz="1050" dirty="0" smtClean="0"/>
              <a:t> TG, </a:t>
            </a:r>
            <a:r>
              <a:rPr lang="tr-TR" sz="1050" dirty="0" err="1" smtClean="0"/>
              <a:t>Chamorro</a:t>
            </a:r>
            <a:r>
              <a:rPr lang="tr-TR" sz="1050" dirty="0" smtClean="0"/>
              <a:t> A, </a:t>
            </a:r>
            <a:r>
              <a:rPr lang="tr-TR" sz="1050" dirty="0" err="1" smtClean="0"/>
              <a:t>Cobo</a:t>
            </a:r>
            <a:r>
              <a:rPr lang="tr-TR" sz="1050" dirty="0" smtClean="0"/>
              <a:t> E, de </a:t>
            </a:r>
            <a:r>
              <a:rPr lang="tr-TR" sz="1050" dirty="0" err="1" smtClean="0"/>
              <a:t>Miquel</a:t>
            </a:r>
            <a:r>
              <a:rPr lang="tr-TR" sz="1050" dirty="0" smtClean="0"/>
              <a:t> MA, </a:t>
            </a:r>
            <a:r>
              <a:rPr lang="tr-TR" sz="1050" dirty="0" err="1" smtClean="0"/>
              <a:t>Molina</a:t>
            </a:r>
            <a:r>
              <a:rPr lang="tr-TR" sz="1050" dirty="0" smtClean="0"/>
              <a:t> CA, </a:t>
            </a:r>
            <a:r>
              <a:rPr lang="tr-TR" sz="1050" dirty="0" err="1" smtClean="0"/>
              <a:t>Rovira</a:t>
            </a:r>
            <a:r>
              <a:rPr lang="tr-TR" sz="1050" dirty="0" smtClean="0"/>
              <a:t> A, San Roman L, </a:t>
            </a:r>
            <a:r>
              <a:rPr lang="tr-TR" sz="1050" dirty="0" err="1" smtClean="0"/>
              <a:t>Serena</a:t>
            </a:r>
            <a:r>
              <a:rPr lang="tr-TR" sz="1050" dirty="0" smtClean="0"/>
              <a:t> J, </a:t>
            </a:r>
            <a:r>
              <a:rPr lang="tr-TR" sz="1050" dirty="0" err="1" smtClean="0"/>
              <a:t>Abilleira</a:t>
            </a:r>
            <a:r>
              <a:rPr lang="tr-TR" sz="1050" dirty="0" smtClean="0"/>
              <a:t> S, </a:t>
            </a:r>
            <a:r>
              <a:rPr lang="tr-TR" sz="1050" dirty="0" err="1" smtClean="0"/>
              <a:t>Ribo</a:t>
            </a:r>
            <a:r>
              <a:rPr lang="tr-TR" sz="1050" dirty="0" smtClean="0"/>
              <a:t> M, </a:t>
            </a:r>
            <a:r>
              <a:rPr lang="tr-TR" sz="1050" dirty="0" err="1" smtClean="0"/>
              <a:t>Millan</a:t>
            </a:r>
            <a:r>
              <a:rPr lang="tr-TR" sz="1050" dirty="0" smtClean="0"/>
              <a:t> M, </a:t>
            </a:r>
            <a:r>
              <a:rPr lang="tr-TR" sz="1050" dirty="0" err="1" smtClean="0"/>
              <a:t>Urra</a:t>
            </a:r>
            <a:r>
              <a:rPr lang="tr-TR" sz="1050" dirty="0" smtClean="0"/>
              <a:t> X, </a:t>
            </a:r>
            <a:r>
              <a:rPr lang="tr-TR" sz="1050" dirty="0" err="1" smtClean="0"/>
              <a:t>Cardona</a:t>
            </a:r>
            <a:r>
              <a:rPr lang="tr-TR" sz="1050" dirty="0" smtClean="0"/>
              <a:t> P, Lopez-</a:t>
            </a:r>
            <a:r>
              <a:rPr lang="tr-TR" sz="1050" dirty="0" err="1" smtClean="0"/>
              <a:t>Cancio</a:t>
            </a:r>
            <a:r>
              <a:rPr lang="tr-TR" sz="1050" dirty="0" smtClean="0"/>
              <a:t> E, </a:t>
            </a:r>
            <a:r>
              <a:rPr lang="tr-TR" sz="1050" dirty="0" err="1" smtClean="0"/>
              <a:t>Tomasello</a:t>
            </a:r>
            <a:r>
              <a:rPr lang="tr-TR" sz="1050" dirty="0" smtClean="0"/>
              <a:t> A, </a:t>
            </a:r>
            <a:r>
              <a:rPr lang="tr-TR" sz="1050" dirty="0" err="1" smtClean="0"/>
              <a:t>Castano</a:t>
            </a:r>
            <a:r>
              <a:rPr lang="tr-TR" sz="1050" dirty="0" smtClean="0"/>
              <a:t> C, </a:t>
            </a:r>
            <a:r>
              <a:rPr lang="tr-TR" sz="1050" dirty="0" err="1" smtClean="0"/>
              <a:t>Blasco</a:t>
            </a:r>
            <a:r>
              <a:rPr lang="tr-TR" sz="1050" dirty="0" smtClean="0"/>
              <a:t> J, </a:t>
            </a:r>
            <a:r>
              <a:rPr lang="tr-TR" sz="1050" dirty="0" err="1" smtClean="0"/>
              <a:t>Aja</a:t>
            </a:r>
            <a:r>
              <a:rPr lang="tr-TR" sz="1050" dirty="0" smtClean="0"/>
              <a:t> L, </a:t>
            </a:r>
            <a:r>
              <a:rPr lang="tr-TR" sz="1050" dirty="0" err="1" smtClean="0"/>
              <a:t>Dorado</a:t>
            </a:r>
            <a:r>
              <a:rPr lang="tr-TR" sz="1050" dirty="0" smtClean="0"/>
              <a:t> L, </a:t>
            </a:r>
            <a:r>
              <a:rPr lang="tr-TR" sz="1050" dirty="0" err="1" smtClean="0"/>
              <a:t>Quesada</a:t>
            </a:r>
            <a:r>
              <a:rPr lang="tr-TR" sz="1050" dirty="0" smtClean="0"/>
              <a:t> H, </a:t>
            </a:r>
            <a:r>
              <a:rPr lang="tr-TR" sz="1050" dirty="0" err="1" smtClean="0"/>
              <a:t>Rubiera</a:t>
            </a:r>
            <a:r>
              <a:rPr lang="tr-TR" sz="1050" dirty="0" smtClean="0"/>
              <a:t> M, </a:t>
            </a:r>
            <a:r>
              <a:rPr lang="tr-TR" sz="1050" dirty="0" err="1" smtClean="0"/>
              <a:t>Hernandez</a:t>
            </a:r>
            <a:r>
              <a:rPr lang="tr-TR" sz="1050" dirty="0" smtClean="0"/>
              <a:t>-</a:t>
            </a:r>
            <a:r>
              <a:rPr lang="tr-TR" sz="1050" dirty="0" err="1" smtClean="0"/>
              <a:t>Perez</a:t>
            </a:r>
            <a:r>
              <a:rPr lang="tr-TR" sz="1050" dirty="0" smtClean="0"/>
              <a:t> M, </a:t>
            </a:r>
            <a:r>
              <a:rPr lang="tr-TR" sz="1050" dirty="0" err="1" smtClean="0"/>
              <a:t>Goyal</a:t>
            </a:r>
            <a:r>
              <a:rPr lang="tr-TR" sz="1050" dirty="0" smtClean="0"/>
              <a:t> M, </a:t>
            </a:r>
            <a:r>
              <a:rPr lang="tr-TR" sz="1050" dirty="0" err="1" smtClean="0"/>
              <a:t>Demchuk</a:t>
            </a:r>
            <a:r>
              <a:rPr lang="tr-TR" sz="1050" dirty="0" smtClean="0"/>
              <a:t> AM, </a:t>
            </a:r>
            <a:r>
              <a:rPr lang="tr-TR" sz="1050" dirty="0" err="1" smtClean="0"/>
              <a:t>von</a:t>
            </a:r>
            <a:r>
              <a:rPr lang="tr-TR" sz="1050" dirty="0" smtClean="0"/>
              <a:t> </a:t>
            </a:r>
            <a:r>
              <a:rPr lang="tr-TR" sz="1050" dirty="0" err="1" smtClean="0"/>
              <a:t>Kummer</a:t>
            </a:r>
            <a:r>
              <a:rPr lang="tr-TR" sz="1050" dirty="0" smtClean="0"/>
              <a:t> R, </a:t>
            </a:r>
            <a:r>
              <a:rPr lang="tr-TR" sz="1050" dirty="0" err="1" smtClean="0"/>
              <a:t>Gallofre</a:t>
            </a:r>
            <a:r>
              <a:rPr lang="tr-TR" sz="1050" dirty="0" smtClean="0"/>
              <a:t> M, </a:t>
            </a:r>
            <a:r>
              <a:rPr lang="tr-TR" sz="1050" dirty="0" err="1" smtClean="0"/>
              <a:t>Davalos</a:t>
            </a:r>
            <a:r>
              <a:rPr lang="tr-TR" sz="1050" dirty="0" smtClean="0"/>
              <a:t> A; REVASCAT </a:t>
            </a:r>
            <a:r>
              <a:rPr lang="tr-TR" sz="1050" dirty="0" err="1" smtClean="0"/>
              <a:t>Trial</a:t>
            </a:r>
            <a:r>
              <a:rPr lang="tr-TR" sz="1050" dirty="0" smtClean="0"/>
              <a:t> </a:t>
            </a:r>
            <a:r>
              <a:rPr lang="tr-TR" sz="1050" dirty="0" err="1" smtClean="0"/>
              <a:t>Investigators</a:t>
            </a:r>
            <a:r>
              <a:rPr lang="tr-TR" sz="1050" dirty="0" smtClean="0"/>
              <a:t>. </a:t>
            </a:r>
            <a:r>
              <a:rPr lang="tr-TR" sz="1050" dirty="0" err="1" smtClean="0"/>
              <a:t>Thrombectomy</a:t>
            </a:r>
            <a:r>
              <a:rPr lang="tr-TR" sz="1050" dirty="0" smtClean="0"/>
              <a:t> </a:t>
            </a:r>
            <a:r>
              <a:rPr lang="tr-TR" sz="1050" dirty="0" err="1" smtClean="0"/>
              <a:t>within</a:t>
            </a:r>
            <a:r>
              <a:rPr lang="tr-TR" sz="1050" dirty="0" smtClean="0"/>
              <a:t> 8 </a:t>
            </a:r>
            <a:r>
              <a:rPr lang="tr-TR" sz="1050" dirty="0" err="1" smtClean="0"/>
              <a:t>hours</a:t>
            </a:r>
            <a:r>
              <a:rPr lang="tr-TR" sz="1050" dirty="0" smtClean="0"/>
              <a:t> </a:t>
            </a:r>
            <a:r>
              <a:rPr lang="tr-TR" sz="1050" dirty="0" err="1" smtClean="0"/>
              <a:t>after</a:t>
            </a:r>
            <a:r>
              <a:rPr lang="tr-TR" sz="1050" dirty="0" smtClean="0"/>
              <a:t> </a:t>
            </a:r>
            <a:r>
              <a:rPr lang="tr-TR" sz="1050" dirty="0" err="1" smtClean="0"/>
              <a:t>symptom</a:t>
            </a:r>
            <a:r>
              <a:rPr lang="tr-TR" sz="1050" dirty="0" smtClean="0"/>
              <a:t> </a:t>
            </a:r>
            <a:r>
              <a:rPr lang="tr-TR" sz="1050" dirty="0" err="1" smtClean="0"/>
              <a:t>onset</a:t>
            </a:r>
            <a:r>
              <a:rPr lang="tr-TR" sz="1050" dirty="0" smtClean="0"/>
              <a:t> in </a:t>
            </a:r>
            <a:r>
              <a:rPr lang="tr-TR" sz="1050" dirty="0" err="1" smtClean="0"/>
              <a:t>ischemic</a:t>
            </a:r>
            <a:r>
              <a:rPr lang="tr-TR" sz="1050" dirty="0" smtClean="0"/>
              <a:t> </a:t>
            </a:r>
            <a:r>
              <a:rPr lang="tr-TR" sz="1050" dirty="0" err="1" smtClean="0"/>
              <a:t>stroke</a:t>
            </a:r>
            <a:r>
              <a:rPr lang="tr-TR" sz="1050" dirty="0" smtClean="0"/>
              <a:t>. N </a:t>
            </a:r>
            <a:r>
              <a:rPr lang="tr-TR" sz="1050" dirty="0" err="1" smtClean="0"/>
              <a:t>Engl</a:t>
            </a:r>
            <a:r>
              <a:rPr lang="tr-TR" sz="1050" dirty="0" smtClean="0"/>
              <a:t> J </a:t>
            </a:r>
            <a:r>
              <a:rPr lang="tr-TR" sz="1050" dirty="0" err="1" smtClean="0"/>
              <a:t>Med</a:t>
            </a:r>
            <a:r>
              <a:rPr lang="tr-TR" sz="1050" dirty="0" smtClean="0"/>
              <a:t>. 2015;372:2296–2306.</a:t>
            </a:r>
            <a:endParaRPr lang="tr-TR" sz="105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TROMBEKTOMİ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Peter B ve arkadaşlarının yaptığı çalışmada 12 çocuk hastaya </a:t>
            </a:r>
            <a:r>
              <a:rPr lang="tr-TR" dirty="0" err="1" smtClean="0"/>
              <a:t>trombektomi</a:t>
            </a:r>
            <a:r>
              <a:rPr lang="tr-TR" dirty="0" smtClean="0"/>
              <a:t> uygulanmış ve başarılı sonuçlar bildirilmiştir.</a:t>
            </a:r>
          </a:p>
          <a:p>
            <a:r>
              <a:rPr lang="tr-TR" dirty="0" smtClean="0"/>
              <a:t>Çalışmada </a:t>
            </a:r>
            <a:r>
              <a:rPr lang="tr-TR" dirty="0" err="1" smtClean="0"/>
              <a:t>median</a:t>
            </a:r>
            <a:r>
              <a:rPr lang="tr-TR" dirty="0" smtClean="0"/>
              <a:t> yaş  14 tür ve bu açıdan </a:t>
            </a:r>
            <a:r>
              <a:rPr lang="tr-TR" dirty="0" err="1" smtClean="0"/>
              <a:t>bias</a:t>
            </a:r>
            <a:r>
              <a:rPr lang="tr-TR" dirty="0" smtClean="0"/>
              <a:t> vardır.</a:t>
            </a:r>
          </a:p>
          <a:p>
            <a:r>
              <a:rPr lang="tr-TR" dirty="0" smtClean="0"/>
              <a:t>Mekanik </a:t>
            </a:r>
            <a:r>
              <a:rPr lang="tr-TR" dirty="0" err="1" smtClean="0"/>
              <a:t>trombektomi</a:t>
            </a:r>
            <a:r>
              <a:rPr lang="tr-TR" dirty="0" smtClean="0"/>
              <a:t> çocuklarda standart değildir.</a:t>
            </a:r>
          </a:p>
          <a:p>
            <a:r>
              <a:rPr lang="tr-TR" dirty="0" smtClean="0"/>
              <a:t>Damar çapı, </a:t>
            </a:r>
            <a:r>
              <a:rPr lang="tr-TR" dirty="0" err="1" smtClean="0"/>
              <a:t>stent</a:t>
            </a:r>
            <a:r>
              <a:rPr lang="tr-TR" dirty="0" smtClean="0"/>
              <a:t> büyüklüğü dolayısıyla hasta yaşı tedavi seçimini etkilemektedir. </a:t>
            </a:r>
          </a:p>
          <a:p>
            <a:r>
              <a:rPr lang="tr-TR" dirty="0" smtClean="0"/>
              <a:t>Standart önerilen </a:t>
            </a:r>
            <a:r>
              <a:rPr lang="tr-TR" dirty="0" err="1" smtClean="0"/>
              <a:t>kadioembolik</a:t>
            </a:r>
            <a:r>
              <a:rPr lang="tr-TR" dirty="0" smtClean="0"/>
              <a:t> </a:t>
            </a:r>
            <a:r>
              <a:rPr lang="tr-TR" dirty="0" err="1" smtClean="0"/>
              <a:t>kaynaknaklı</a:t>
            </a:r>
            <a:r>
              <a:rPr lang="tr-TR" dirty="0" smtClean="0"/>
              <a:t> inmelerde, </a:t>
            </a:r>
            <a:r>
              <a:rPr lang="tr-TR" dirty="0" err="1" smtClean="0"/>
              <a:t>ecmo’daki</a:t>
            </a:r>
            <a:r>
              <a:rPr lang="tr-TR" dirty="0" smtClean="0"/>
              <a:t> veya standart </a:t>
            </a:r>
            <a:r>
              <a:rPr lang="tr-TR" dirty="0" err="1" smtClean="0"/>
              <a:t>heparin</a:t>
            </a:r>
            <a:r>
              <a:rPr lang="tr-TR" dirty="0" smtClean="0"/>
              <a:t> kullanan hastalarda, deneyimli ellerde tercih edilmelidir.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25</a:t>
            </a:fld>
            <a:endParaRPr lang="tr-TR"/>
          </a:p>
        </p:txBody>
      </p:sp>
      <p:sp>
        <p:nvSpPr>
          <p:cNvPr id="5" name="4 Metin kutusu"/>
          <p:cNvSpPr txBox="1"/>
          <p:nvPr/>
        </p:nvSpPr>
        <p:spPr>
          <a:xfrm>
            <a:off x="1714480" y="5996226"/>
            <a:ext cx="6286544" cy="861774"/>
          </a:xfrm>
          <a:prstGeom prst="rect">
            <a:avLst/>
          </a:prstGeom>
          <a:noFill/>
        </p:spPr>
        <p:txBody>
          <a:bodyPr wrap="square" rtlCol="0">
            <a:spAutoFit/>
          </a:bodyPr>
          <a:lstStyle/>
          <a:p>
            <a:r>
              <a:rPr lang="en-US" sz="1000" dirty="0" smtClean="0"/>
              <a:t>Powers WJ, </a:t>
            </a:r>
            <a:r>
              <a:rPr lang="en-US" sz="1000" dirty="0" err="1" smtClean="0"/>
              <a:t>Derdeyn</a:t>
            </a:r>
            <a:r>
              <a:rPr lang="en-US" sz="1000" dirty="0" smtClean="0"/>
              <a:t> CP, Biller J, et al. 2015 American Heart Association/</a:t>
            </a:r>
          </a:p>
          <a:p>
            <a:r>
              <a:rPr lang="en-US" sz="1000" dirty="0" smtClean="0"/>
              <a:t>American Stroke Association focused update of the 2013 Guidelines for the early</a:t>
            </a:r>
          </a:p>
          <a:p>
            <a:r>
              <a:rPr lang="en-US" sz="1000" dirty="0" smtClean="0"/>
              <a:t>management of patients with acute ischemic stroke regarding endovascular</a:t>
            </a:r>
          </a:p>
          <a:p>
            <a:r>
              <a:rPr lang="en-US" sz="1000" dirty="0" smtClean="0"/>
              <a:t>treatment: A Guideline for healthcare professionals from the American Heart</a:t>
            </a:r>
          </a:p>
          <a:p>
            <a:r>
              <a:rPr lang="tr-TR" sz="1000" dirty="0" err="1" smtClean="0"/>
              <a:t>Association</a:t>
            </a:r>
            <a:r>
              <a:rPr lang="tr-TR" sz="1000" dirty="0" smtClean="0"/>
              <a:t>/</a:t>
            </a:r>
            <a:r>
              <a:rPr lang="tr-TR" sz="1000" dirty="0" err="1" smtClean="0"/>
              <a:t>American</a:t>
            </a:r>
            <a:r>
              <a:rPr lang="tr-TR" sz="1000" dirty="0" smtClean="0"/>
              <a:t> </a:t>
            </a:r>
            <a:r>
              <a:rPr lang="tr-TR" sz="1000" dirty="0" err="1" smtClean="0"/>
              <a:t>Stroke</a:t>
            </a:r>
            <a:r>
              <a:rPr lang="tr-TR" sz="1000" dirty="0" smtClean="0"/>
              <a:t> </a:t>
            </a:r>
            <a:r>
              <a:rPr lang="tr-TR" sz="1000" dirty="0" err="1" smtClean="0"/>
              <a:t>Association</a:t>
            </a:r>
            <a:r>
              <a:rPr lang="tr-TR" sz="1000" dirty="0" smtClean="0"/>
              <a:t>. </a:t>
            </a:r>
            <a:r>
              <a:rPr lang="tr-TR" sz="1000" dirty="0" err="1" smtClean="0"/>
              <a:t>Stroke</a:t>
            </a:r>
            <a:r>
              <a:rPr lang="tr-TR" sz="1000" dirty="0" smtClean="0"/>
              <a:t>. 2015;46:3020e3035.</a:t>
            </a:r>
            <a:endParaRPr lang="tr-TR" sz="1000" dirty="0"/>
          </a:p>
        </p:txBody>
      </p:sp>
      <p:pic>
        <p:nvPicPr>
          <p:cNvPr id="6" name="5 Resim"/>
          <p:cNvPicPr/>
          <p:nvPr/>
        </p:nvPicPr>
        <p:blipFill>
          <a:blip r:embed="rId2" cstate="print"/>
          <a:srcRect l="19303" t="33346" r="19977" b="46049"/>
          <a:stretch>
            <a:fillRect/>
          </a:stretch>
        </p:blipFill>
        <p:spPr bwMode="auto">
          <a:xfrm>
            <a:off x="4572000" y="285728"/>
            <a:ext cx="3492500" cy="6667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14290"/>
            <a:ext cx="7239000" cy="820122"/>
          </a:xfrm>
        </p:spPr>
        <p:txBody>
          <a:bodyPr/>
          <a:lstStyle/>
          <a:p>
            <a:r>
              <a:rPr lang="tr-TR" dirty="0" smtClean="0"/>
              <a:t>PRATİKTE ÖNERİLER NELER?</a:t>
            </a:r>
            <a:endParaRPr lang="tr-TR" dirty="0"/>
          </a:p>
        </p:txBody>
      </p:sp>
      <p:sp>
        <p:nvSpPr>
          <p:cNvPr id="3" name="2 İçerik Yer Tutucusu"/>
          <p:cNvSpPr>
            <a:spLocks noGrp="1"/>
          </p:cNvSpPr>
          <p:nvPr>
            <p:ph idx="1"/>
          </p:nvPr>
        </p:nvSpPr>
        <p:spPr>
          <a:xfrm>
            <a:off x="285720" y="1071546"/>
            <a:ext cx="7239000" cy="4846320"/>
          </a:xfrm>
        </p:spPr>
        <p:txBody>
          <a:bodyPr>
            <a:normAutofit fontScale="92500"/>
          </a:bodyPr>
          <a:lstStyle/>
          <a:p>
            <a:r>
              <a:rPr lang="tr-TR" dirty="0" smtClean="0"/>
              <a:t>Müdahale anında kalıcı sakatlık için NIH inme skalasında &gt;6 puan almak</a:t>
            </a:r>
          </a:p>
          <a:p>
            <a:r>
              <a:rPr lang="tr-TR" dirty="0" err="1" smtClean="0"/>
              <a:t>Rayolojik</a:t>
            </a:r>
            <a:r>
              <a:rPr lang="tr-TR" dirty="0" smtClean="0"/>
              <a:t> olarak konfirme edilmiş büyük arter tıkanıklığı,</a:t>
            </a:r>
          </a:p>
          <a:p>
            <a:r>
              <a:rPr lang="tr-TR" dirty="0" smtClean="0"/>
              <a:t>Büyük Çocuklar (</a:t>
            </a:r>
            <a:r>
              <a:rPr lang="tr-TR" dirty="0" err="1" smtClean="0"/>
              <a:t>kateter</a:t>
            </a:r>
            <a:r>
              <a:rPr lang="tr-TR" dirty="0" smtClean="0"/>
              <a:t> ve radyasyon komplikasyonları nedeniyle-yaş belirtilmemiş)</a:t>
            </a:r>
          </a:p>
          <a:p>
            <a:r>
              <a:rPr lang="tr-TR" dirty="0" smtClean="0"/>
              <a:t> Çocukluk çağı inme tedavisinde uzmanlığa sahip nörologlarla birlikte verilen tedavi kararı</a:t>
            </a:r>
          </a:p>
          <a:p>
            <a:r>
              <a:rPr lang="tr-TR" dirty="0" smtClean="0"/>
              <a:t>Hem çocuk, hem de yetişkin inme hastalarında </a:t>
            </a:r>
            <a:r>
              <a:rPr lang="tr-TR" dirty="0" err="1" smtClean="0"/>
              <a:t>trombektomi</a:t>
            </a:r>
            <a:r>
              <a:rPr lang="tr-TR" dirty="0" smtClean="0"/>
              <a:t> gerçekleştirme konusunda deneyimli bir </a:t>
            </a:r>
            <a:r>
              <a:rPr lang="tr-TR" dirty="0" err="1" smtClean="0"/>
              <a:t>endovasküler</a:t>
            </a:r>
            <a:r>
              <a:rPr lang="tr-TR" dirty="0" smtClean="0"/>
              <a:t> cerrah tarafından gerçekleştirilen müdahale</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26</a:t>
            </a:fld>
            <a:endParaRPr lang="tr-TR"/>
          </a:p>
        </p:txBody>
      </p:sp>
      <p:sp>
        <p:nvSpPr>
          <p:cNvPr id="5" name="4 Metin kutusu"/>
          <p:cNvSpPr txBox="1"/>
          <p:nvPr/>
        </p:nvSpPr>
        <p:spPr>
          <a:xfrm>
            <a:off x="642910" y="6072206"/>
            <a:ext cx="5286412" cy="577081"/>
          </a:xfrm>
          <a:prstGeom prst="rect">
            <a:avLst/>
          </a:prstGeom>
          <a:noFill/>
        </p:spPr>
        <p:txBody>
          <a:bodyPr wrap="square" rtlCol="0">
            <a:spAutoFit/>
          </a:bodyPr>
          <a:lstStyle/>
          <a:p>
            <a:r>
              <a:rPr lang="tr-TR" sz="1050" dirty="0" err="1" smtClean="0"/>
              <a:t>Ellis</a:t>
            </a:r>
            <a:r>
              <a:rPr lang="tr-TR" sz="1050" dirty="0" smtClean="0"/>
              <a:t> MJ, </a:t>
            </a:r>
            <a:r>
              <a:rPr lang="tr-TR" sz="1050" dirty="0" err="1" smtClean="0"/>
              <a:t>Amlie</a:t>
            </a:r>
            <a:r>
              <a:rPr lang="tr-TR" sz="1050" dirty="0" smtClean="0"/>
              <a:t>-</a:t>
            </a:r>
            <a:r>
              <a:rPr lang="tr-TR" sz="1050" dirty="0" err="1" smtClean="0"/>
              <a:t>Lefond</a:t>
            </a:r>
            <a:r>
              <a:rPr lang="tr-TR" sz="1050" dirty="0" smtClean="0"/>
              <a:t> C, </a:t>
            </a:r>
            <a:r>
              <a:rPr lang="tr-TR" sz="1050" dirty="0" err="1" smtClean="0"/>
              <a:t>Orbach</a:t>
            </a:r>
            <a:r>
              <a:rPr lang="tr-TR" sz="1050" dirty="0" smtClean="0"/>
              <a:t> DB. </a:t>
            </a:r>
            <a:r>
              <a:rPr lang="tr-TR" sz="1050" dirty="0" err="1" smtClean="0"/>
              <a:t>Endovascular</a:t>
            </a:r>
            <a:r>
              <a:rPr lang="tr-TR" sz="1050" dirty="0" smtClean="0"/>
              <a:t> </a:t>
            </a:r>
            <a:r>
              <a:rPr lang="tr-TR" sz="1050" dirty="0" err="1" smtClean="0"/>
              <a:t>therapy</a:t>
            </a:r>
            <a:r>
              <a:rPr lang="tr-TR" sz="1050" dirty="0" smtClean="0"/>
              <a:t> in </a:t>
            </a:r>
            <a:r>
              <a:rPr lang="tr-TR" sz="1050" dirty="0" err="1" smtClean="0"/>
              <a:t>children</a:t>
            </a:r>
            <a:r>
              <a:rPr lang="tr-TR" sz="1050" dirty="0" smtClean="0"/>
              <a:t> </a:t>
            </a:r>
            <a:r>
              <a:rPr lang="tr-TR" sz="1050" dirty="0" err="1" smtClean="0"/>
              <a:t>with</a:t>
            </a:r>
            <a:r>
              <a:rPr lang="tr-TR" sz="1050" dirty="0" smtClean="0"/>
              <a:t> </a:t>
            </a:r>
            <a:r>
              <a:rPr lang="tr-TR" sz="1050" dirty="0" err="1" smtClean="0"/>
              <a:t>acute</a:t>
            </a:r>
            <a:r>
              <a:rPr lang="tr-TR" sz="1050" dirty="0" smtClean="0"/>
              <a:t> </a:t>
            </a:r>
            <a:r>
              <a:rPr lang="tr-TR" sz="1050" dirty="0" err="1" smtClean="0"/>
              <a:t>ischemic</a:t>
            </a:r>
            <a:r>
              <a:rPr lang="tr-TR" sz="1050" dirty="0" smtClean="0"/>
              <a:t> </a:t>
            </a:r>
            <a:r>
              <a:rPr lang="tr-TR" sz="1050" dirty="0" err="1" smtClean="0"/>
              <a:t>stroke</a:t>
            </a:r>
            <a:r>
              <a:rPr lang="tr-TR" sz="1050" dirty="0" smtClean="0"/>
              <a:t>: </a:t>
            </a:r>
            <a:r>
              <a:rPr lang="tr-TR" sz="1050" dirty="0" err="1" smtClean="0"/>
              <a:t>review</a:t>
            </a:r>
            <a:r>
              <a:rPr lang="tr-TR" sz="1050" dirty="0" smtClean="0"/>
              <a:t> </a:t>
            </a:r>
            <a:r>
              <a:rPr lang="tr-TR" sz="1050" dirty="0" err="1" smtClean="0"/>
              <a:t>and</a:t>
            </a:r>
            <a:r>
              <a:rPr lang="tr-TR" sz="1050" dirty="0" smtClean="0"/>
              <a:t> </a:t>
            </a:r>
            <a:r>
              <a:rPr lang="tr-TR" sz="1050" dirty="0" err="1" smtClean="0"/>
              <a:t>recommendations</a:t>
            </a:r>
            <a:r>
              <a:rPr lang="tr-TR" sz="1050" dirty="0" smtClean="0"/>
              <a:t>. </a:t>
            </a:r>
            <a:r>
              <a:rPr lang="tr-TR" sz="1050" dirty="0" err="1" smtClean="0"/>
              <a:t>Neurology</a:t>
            </a:r>
            <a:r>
              <a:rPr lang="tr-TR" sz="1050" dirty="0" smtClean="0"/>
              <a:t>. 2012;79(</a:t>
            </a:r>
            <a:r>
              <a:rPr lang="tr-TR" sz="1050" dirty="0" err="1" smtClean="0"/>
              <a:t>suppl</a:t>
            </a:r>
            <a:r>
              <a:rPr lang="tr-TR" sz="1050" dirty="0" smtClean="0"/>
              <a:t> 1):S158–S164. </a:t>
            </a:r>
            <a:r>
              <a:rPr lang="tr-TR" sz="1050" dirty="0" err="1" smtClean="0"/>
              <a:t>doi</a:t>
            </a:r>
            <a:r>
              <a:rPr lang="tr-TR" sz="1050" dirty="0" smtClean="0"/>
              <a:t>: 10.1212/WNL.0b013e31826958bf</a:t>
            </a:r>
            <a:endParaRPr lang="tr-TR" sz="105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NİH inme skalası</a:t>
            </a:r>
            <a:endParaRPr lang="tr-TR" dirty="0"/>
          </a:p>
        </p:txBody>
      </p:sp>
      <p:graphicFrame>
        <p:nvGraphicFramePr>
          <p:cNvPr id="8" name="7 İçerik Yer Tutucusu"/>
          <p:cNvGraphicFramePr>
            <a:graphicFrameLocks noGrp="1"/>
          </p:cNvGraphicFramePr>
          <p:nvPr>
            <p:ph idx="1"/>
          </p:nvPr>
        </p:nvGraphicFramePr>
        <p:xfrm>
          <a:off x="457200" y="1571613"/>
          <a:ext cx="7239000" cy="4286279"/>
        </p:xfrm>
        <a:graphic>
          <a:graphicData uri="http://schemas.openxmlformats.org/drawingml/2006/table">
            <a:tbl>
              <a:tblPr firstRow="1" bandRow="1">
                <a:tableStyleId>{5C22544A-7EE6-4342-B048-85BDC9FD1C3A}</a:tableStyleId>
              </a:tblPr>
              <a:tblGrid>
                <a:gridCol w="2413000"/>
                <a:gridCol w="2413000"/>
                <a:gridCol w="2413000"/>
              </a:tblGrid>
              <a:tr h="4286279">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4" name="3 Slayt Numarası Yer Tutucusu"/>
          <p:cNvSpPr>
            <a:spLocks noGrp="1"/>
          </p:cNvSpPr>
          <p:nvPr>
            <p:ph type="sldNum" sz="quarter" idx="12"/>
          </p:nvPr>
        </p:nvSpPr>
        <p:spPr/>
        <p:txBody>
          <a:bodyPr/>
          <a:lstStyle/>
          <a:p>
            <a:fld id="{B1DEFA8C-F947-479F-BE07-76B6B3F80BF1}" type="slidenum">
              <a:rPr lang="tr-TR" smtClean="0"/>
              <a:pPr/>
              <a:t>27</a:t>
            </a:fld>
            <a:endParaRPr lang="tr-TR"/>
          </a:p>
        </p:txBody>
      </p:sp>
      <p:pic>
        <p:nvPicPr>
          <p:cNvPr id="9" name="8 Resim"/>
          <p:cNvPicPr/>
          <p:nvPr/>
        </p:nvPicPr>
        <p:blipFill>
          <a:blip r:embed="rId2"/>
          <a:srcRect l="34179" t="17843" r="36163" b="10196"/>
          <a:stretch>
            <a:fillRect/>
          </a:stretch>
        </p:blipFill>
        <p:spPr bwMode="auto">
          <a:xfrm>
            <a:off x="428596" y="1571612"/>
            <a:ext cx="2500330" cy="4286280"/>
          </a:xfrm>
          <a:prstGeom prst="rect">
            <a:avLst/>
          </a:prstGeom>
          <a:noFill/>
          <a:ln w="9525">
            <a:noFill/>
            <a:miter lim="800000"/>
            <a:headEnd/>
            <a:tailEnd/>
          </a:ln>
        </p:spPr>
      </p:pic>
      <p:pic>
        <p:nvPicPr>
          <p:cNvPr id="10" name="9 Resim"/>
          <p:cNvPicPr/>
          <p:nvPr/>
        </p:nvPicPr>
        <p:blipFill>
          <a:blip r:embed="rId3"/>
          <a:srcRect l="34509" t="23137" r="35833" b="10392"/>
          <a:stretch>
            <a:fillRect/>
          </a:stretch>
        </p:blipFill>
        <p:spPr bwMode="auto">
          <a:xfrm>
            <a:off x="2857488" y="1571612"/>
            <a:ext cx="2500330" cy="4286280"/>
          </a:xfrm>
          <a:prstGeom prst="rect">
            <a:avLst/>
          </a:prstGeom>
          <a:noFill/>
          <a:ln w="9525">
            <a:noFill/>
            <a:miter lim="800000"/>
            <a:headEnd/>
            <a:tailEnd/>
          </a:ln>
        </p:spPr>
      </p:pic>
      <p:pic>
        <p:nvPicPr>
          <p:cNvPr id="11" name="10 Resim"/>
          <p:cNvPicPr/>
          <p:nvPr/>
        </p:nvPicPr>
        <p:blipFill>
          <a:blip r:embed="rId4"/>
          <a:srcRect l="33513" t="19216" r="34804" b="8627"/>
          <a:stretch>
            <a:fillRect/>
          </a:stretch>
        </p:blipFill>
        <p:spPr bwMode="auto">
          <a:xfrm>
            <a:off x="5286380" y="1571612"/>
            <a:ext cx="2500330"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NİH inme skalası</a:t>
            </a:r>
            <a:endParaRPr lang="tr-TR" dirty="0"/>
          </a:p>
        </p:txBody>
      </p:sp>
      <p:graphicFrame>
        <p:nvGraphicFramePr>
          <p:cNvPr id="5" name="4 İçerik Yer Tutucusu"/>
          <p:cNvGraphicFramePr>
            <a:graphicFrameLocks noGrp="1"/>
          </p:cNvGraphicFramePr>
          <p:nvPr>
            <p:ph idx="1"/>
          </p:nvPr>
        </p:nvGraphicFramePr>
        <p:xfrm>
          <a:off x="457200" y="1609724"/>
          <a:ext cx="7239000" cy="4748233"/>
        </p:xfrm>
        <a:graphic>
          <a:graphicData uri="http://schemas.openxmlformats.org/drawingml/2006/table">
            <a:tbl>
              <a:tblPr firstRow="1" bandRow="1">
                <a:tableStyleId>{5C22544A-7EE6-4342-B048-85BDC9FD1C3A}</a:tableStyleId>
              </a:tblPr>
              <a:tblGrid>
                <a:gridCol w="2413000"/>
                <a:gridCol w="2413000"/>
                <a:gridCol w="2413000"/>
              </a:tblGrid>
              <a:tr h="4748233">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4" name="3 Slayt Numarası Yer Tutucusu"/>
          <p:cNvSpPr>
            <a:spLocks noGrp="1"/>
          </p:cNvSpPr>
          <p:nvPr>
            <p:ph type="sldNum" sz="quarter" idx="12"/>
          </p:nvPr>
        </p:nvSpPr>
        <p:spPr/>
        <p:txBody>
          <a:bodyPr/>
          <a:lstStyle/>
          <a:p>
            <a:fld id="{B1DEFA8C-F947-479F-BE07-76B6B3F80BF1}" type="slidenum">
              <a:rPr lang="tr-TR" smtClean="0"/>
              <a:pPr/>
              <a:t>28</a:t>
            </a:fld>
            <a:endParaRPr lang="tr-TR"/>
          </a:p>
        </p:txBody>
      </p:sp>
      <p:pic>
        <p:nvPicPr>
          <p:cNvPr id="6" name="5 Resim"/>
          <p:cNvPicPr/>
          <p:nvPr/>
        </p:nvPicPr>
        <p:blipFill>
          <a:blip r:embed="rId2"/>
          <a:srcRect l="33293" t="29608" r="33921" b="7843"/>
          <a:stretch>
            <a:fillRect/>
          </a:stretch>
        </p:blipFill>
        <p:spPr bwMode="auto">
          <a:xfrm>
            <a:off x="428596" y="1571612"/>
            <a:ext cx="2428892" cy="4786346"/>
          </a:xfrm>
          <a:prstGeom prst="rect">
            <a:avLst/>
          </a:prstGeom>
          <a:noFill/>
          <a:ln w="9525">
            <a:noFill/>
            <a:miter lim="800000"/>
            <a:headEnd/>
            <a:tailEnd/>
          </a:ln>
        </p:spPr>
      </p:pic>
      <p:pic>
        <p:nvPicPr>
          <p:cNvPr id="7" name="6 Resim"/>
          <p:cNvPicPr/>
          <p:nvPr/>
        </p:nvPicPr>
        <p:blipFill>
          <a:blip r:embed="rId3"/>
          <a:srcRect l="33425" t="28235" r="36107" b="8393"/>
          <a:stretch>
            <a:fillRect/>
          </a:stretch>
        </p:blipFill>
        <p:spPr bwMode="auto">
          <a:xfrm>
            <a:off x="2857488" y="1571612"/>
            <a:ext cx="2428892" cy="4786346"/>
          </a:xfrm>
          <a:prstGeom prst="rect">
            <a:avLst/>
          </a:prstGeom>
          <a:noFill/>
          <a:ln w="9525">
            <a:noFill/>
            <a:miter lim="800000"/>
            <a:headEnd/>
            <a:tailEnd/>
          </a:ln>
        </p:spPr>
      </p:pic>
      <p:pic>
        <p:nvPicPr>
          <p:cNvPr id="8" name="7 Resim"/>
          <p:cNvPicPr/>
          <p:nvPr/>
        </p:nvPicPr>
        <p:blipFill>
          <a:blip r:embed="rId4"/>
          <a:srcRect l="33756" t="17843" r="34453" b="8975"/>
          <a:stretch>
            <a:fillRect/>
          </a:stretch>
        </p:blipFill>
        <p:spPr bwMode="auto">
          <a:xfrm>
            <a:off x="5286380" y="1571612"/>
            <a:ext cx="2500330" cy="478634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7239000" cy="748684"/>
          </a:xfrm>
        </p:spPr>
        <p:txBody>
          <a:bodyPr/>
          <a:lstStyle/>
          <a:p>
            <a:r>
              <a:rPr lang="tr-TR" dirty="0" err="1" smtClean="0"/>
              <a:t>Hemikraniektomi</a:t>
            </a:r>
            <a:r>
              <a:rPr lang="tr-TR" dirty="0" smtClean="0"/>
              <a:t> </a:t>
            </a:r>
            <a:endParaRPr lang="tr-TR" dirty="0"/>
          </a:p>
        </p:txBody>
      </p:sp>
      <p:sp>
        <p:nvSpPr>
          <p:cNvPr id="3" name="2 İçerik Yer Tutucusu"/>
          <p:cNvSpPr>
            <a:spLocks noGrp="1"/>
          </p:cNvSpPr>
          <p:nvPr>
            <p:ph idx="1"/>
          </p:nvPr>
        </p:nvSpPr>
        <p:spPr>
          <a:xfrm>
            <a:off x="457200" y="1214422"/>
            <a:ext cx="7239000" cy="5143536"/>
          </a:xfrm>
        </p:spPr>
        <p:txBody>
          <a:bodyPr>
            <a:normAutofit fontScale="85000" lnSpcReduction="10000"/>
          </a:bodyPr>
          <a:lstStyle/>
          <a:p>
            <a:r>
              <a:rPr lang="tr-TR" dirty="0" smtClean="0"/>
              <a:t>Çocukluk çağı AAI tedavisinde </a:t>
            </a:r>
            <a:r>
              <a:rPr lang="tr-TR" dirty="0" err="1" smtClean="0"/>
              <a:t>hemikraniektomi</a:t>
            </a:r>
            <a:r>
              <a:rPr lang="tr-TR" dirty="0" smtClean="0"/>
              <a:t> nadiren (hastaların %1'inde) uygulanmaktadır. </a:t>
            </a:r>
          </a:p>
          <a:p>
            <a:r>
              <a:rPr lang="tr-TR" dirty="0" smtClean="0"/>
              <a:t>Büyük </a:t>
            </a:r>
            <a:r>
              <a:rPr lang="tr-TR" dirty="0" err="1" smtClean="0"/>
              <a:t>supratentoryal</a:t>
            </a:r>
            <a:r>
              <a:rPr lang="tr-TR" dirty="0" smtClean="0"/>
              <a:t> inmeli çocuklarda potansiyel olarak hayat kurtarıcı bir seçenek olmaya devam etmektedir. </a:t>
            </a:r>
          </a:p>
          <a:p>
            <a:r>
              <a:rPr lang="tr-TR" dirty="0" smtClean="0"/>
              <a:t>Gerçekten de, akut </a:t>
            </a:r>
            <a:r>
              <a:rPr lang="tr-TR" dirty="0" err="1" smtClean="0"/>
              <a:t>AAİ'den</a:t>
            </a:r>
            <a:r>
              <a:rPr lang="tr-TR" dirty="0" smtClean="0"/>
              <a:t> sonra </a:t>
            </a:r>
            <a:r>
              <a:rPr lang="tr-TR" dirty="0" err="1" smtClean="0"/>
              <a:t>hemikranyektomi</a:t>
            </a:r>
            <a:r>
              <a:rPr lang="tr-TR" dirty="0" smtClean="0"/>
              <a:t> yapılan en büyük çocuk serisinde, çocukların %95'i (41'in 39'u) hayatta kalmıştır. </a:t>
            </a:r>
          </a:p>
          <a:p>
            <a:r>
              <a:rPr lang="tr-TR" dirty="0" smtClean="0"/>
              <a:t>Hayatta kalanların %41'inde güçsüzlük, hafif güçsüzlük veya orta derecede güçsüzlük vardı ve %59'unda ciddi güçsüzlük vardı. </a:t>
            </a:r>
          </a:p>
          <a:p>
            <a:r>
              <a:rPr lang="tr-TR" dirty="0" smtClean="0"/>
              <a:t>Erişkinlerde </a:t>
            </a:r>
            <a:r>
              <a:rPr lang="tr-TR" dirty="0" err="1" smtClean="0"/>
              <a:t>dekompresif</a:t>
            </a:r>
            <a:r>
              <a:rPr lang="tr-TR" dirty="0" smtClean="0"/>
              <a:t> </a:t>
            </a:r>
            <a:r>
              <a:rPr lang="tr-TR" dirty="0" err="1" smtClean="0"/>
              <a:t>hemi</a:t>
            </a:r>
            <a:r>
              <a:rPr lang="tr-TR" dirty="0" smtClean="0"/>
              <a:t> </a:t>
            </a:r>
            <a:r>
              <a:rPr lang="tr-TR" dirty="0" err="1" smtClean="0"/>
              <a:t>kranyektomi</a:t>
            </a:r>
            <a:r>
              <a:rPr lang="tr-TR" dirty="0" smtClean="0"/>
              <a:t> ile medikal tedaviyi karşılaştıran en büyük 3 </a:t>
            </a:r>
            <a:r>
              <a:rPr lang="tr-TR" dirty="0" err="1" smtClean="0"/>
              <a:t>randomize</a:t>
            </a:r>
            <a:r>
              <a:rPr lang="tr-TR" dirty="0" smtClean="0"/>
              <a:t> </a:t>
            </a:r>
            <a:r>
              <a:rPr lang="tr-TR" dirty="0" err="1" smtClean="0"/>
              <a:t>prospektif</a:t>
            </a:r>
            <a:r>
              <a:rPr lang="tr-TR" dirty="0" smtClean="0"/>
              <a:t> çalışmanın bir meta-analizinde, cerrahi ile </a:t>
            </a:r>
            <a:r>
              <a:rPr lang="tr-TR" dirty="0" err="1" smtClean="0"/>
              <a:t>sağkalım</a:t>
            </a:r>
            <a:r>
              <a:rPr lang="tr-TR" dirty="0" smtClean="0"/>
              <a:t> %29'dan %78'e yükseldiği rapor edildi.</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29</a:t>
            </a:fld>
            <a:endParaRPr lang="tr-TR"/>
          </a:p>
        </p:txBody>
      </p:sp>
      <p:sp>
        <p:nvSpPr>
          <p:cNvPr id="5" name="4 Metin kutusu"/>
          <p:cNvSpPr txBox="1"/>
          <p:nvPr/>
        </p:nvSpPr>
        <p:spPr>
          <a:xfrm>
            <a:off x="1928794" y="6119336"/>
            <a:ext cx="5572164" cy="738664"/>
          </a:xfrm>
          <a:prstGeom prst="rect">
            <a:avLst/>
          </a:prstGeom>
          <a:noFill/>
        </p:spPr>
        <p:txBody>
          <a:bodyPr wrap="square" rtlCol="0">
            <a:spAutoFit/>
          </a:bodyPr>
          <a:lstStyle/>
          <a:p>
            <a:r>
              <a:rPr lang="tr-TR" sz="1050" dirty="0" err="1" smtClean="0"/>
              <a:t>Dasenbrock</a:t>
            </a:r>
            <a:r>
              <a:rPr lang="tr-TR" sz="1050" dirty="0" smtClean="0"/>
              <a:t> HH, </a:t>
            </a:r>
            <a:r>
              <a:rPr lang="tr-TR" sz="1050" dirty="0" err="1" smtClean="0"/>
              <a:t>Robertson</a:t>
            </a:r>
            <a:r>
              <a:rPr lang="tr-TR" sz="1050" dirty="0" smtClean="0"/>
              <a:t> FC, </a:t>
            </a:r>
            <a:r>
              <a:rPr lang="tr-TR" sz="1050" dirty="0" err="1" smtClean="0"/>
              <a:t>Vaitkevicius</a:t>
            </a:r>
            <a:r>
              <a:rPr lang="tr-TR" sz="1050" dirty="0" smtClean="0"/>
              <a:t> H, Aziz-Sultan MA, </a:t>
            </a:r>
            <a:r>
              <a:rPr lang="tr-TR" sz="1050" dirty="0" err="1" smtClean="0"/>
              <a:t>Guttieres</a:t>
            </a:r>
            <a:r>
              <a:rPr lang="tr-TR" sz="1050" dirty="0" smtClean="0"/>
              <a:t> D, </a:t>
            </a:r>
            <a:r>
              <a:rPr lang="tr-TR" sz="1050" dirty="0" err="1" smtClean="0"/>
              <a:t>Dunn</a:t>
            </a:r>
            <a:r>
              <a:rPr lang="tr-TR" sz="1050" dirty="0" smtClean="0"/>
              <a:t> IF, </a:t>
            </a:r>
            <a:r>
              <a:rPr lang="tr-TR" sz="1050" dirty="0" err="1" smtClean="0"/>
              <a:t>Du</a:t>
            </a:r>
            <a:r>
              <a:rPr lang="tr-TR" sz="1050" dirty="0" smtClean="0"/>
              <a:t> R, </a:t>
            </a:r>
            <a:r>
              <a:rPr lang="tr-TR" sz="1050" dirty="0" err="1" smtClean="0"/>
              <a:t>Gormley</a:t>
            </a:r>
            <a:r>
              <a:rPr lang="tr-TR" sz="1050" dirty="0" smtClean="0"/>
              <a:t> WB. </a:t>
            </a:r>
            <a:r>
              <a:rPr lang="tr-TR" sz="1050" dirty="0" err="1" smtClean="0"/>
              <a:t>Timing</a:t>
            </a:r>
            <a:r>
              <a:rPr lang="tr-TR" sz="1050" dirty="0" smtClean="0"/>
              <a:t> of </a:t>
            </a:r>
            <a:r>
              <a:rPr lang="tr-TR" sz="1050" dirty="0" err="1" smtClean="0"/>
              <a:t>decompressive</a:t>
            </a:r>
            <a:r>
              <a:rPr lang="tr-TR" sz="1050" dirty="0" smtClean="0"/>
              <a:t> </a:t>
            </a:r>
            <a:r>
              <a:rPr lang="tr-TR" sz="1050" dirty="0" err="1" smtClean="0"/>
              <a:t>hemicraniectomy</a:t>
            </a:r>
            <a:r>
              <a:rPr lang="tr-TR" sz="1050" dirty="0" smtClean="0"/>
              <a:t> </a:t>
            </a:r>
            <a:r>
              <a:rPr lang="tr-TR" sz="1050" dirty="0" err="1" smtClean="0"/>
              <a:t>for</a:t>
            </a:r>
            <a:r>
              <a:rPr lang="tr-TR" sz="1050" dirty="0" smtClean="0"/>
              <a:t> </a:t>
            </a:r>
            <a:r>
              <a:rPr lang="tr-TR" sz="1050" dirty="0" err="1" smtClean="0"/>
              <a:t>stroke</a:t>
            </a:r>
            <a:r>
              <a:rPr lang="tr-TR" sz="1050" dirty="0" smtClean="0"/>
              <a:t>: a </a:t>
            </a:r>
            <a:r>
              <a:rPr lang="tr-TR" sz="1050" dirty="0" err="1" smtClean="0"/>
              <a:t>Nationwide</a:t>
            </a:r>
            <a:r>
              <a:rPr lang="tr-TR" sz="1050" dirty="0" smtClean="0"/>
              <a:t> </a:t>
            </a:r>
            <a:r>
              <a:rPr lang="tr-TR" sz="1050" dirty="0" err="1" smtClean="0"/>
              <a:t>Inpatient</a:t>
            </a:r>
            <a:r>
              <a:rPr lang="tr-TR" sz="1050" dirty="0" smtClean="0"/>
              <a:t> </a:t>
            </a:r>
            <a:r>
              <a:rPr lang="tr-TR" sz="1050" dirty="0" err="1" smtClean="0"/>
              <a:t>Sample</a:t>
            </a:r>
            <a:r>
              <a:rPr lang="tr-TR" sz="1050" dirty="0" smtClean="0"/>
              <a:t> </a:t>
            </a:r>
            <a:r>
              <a:rPr lang="tr-TR" sz="1050" dirty="0" err="1" smtClean="0"/>
              <a:t>analysis</a:t>
            </a:r>
            <a:r>
              <a:rPr lang="tr-TR" sz="1050" dirty="0" smtClean="0"/>
              <a:t>. </a:t>
            </a:r>
            <a:r>
              <a:rPr lang="tr-TR" sz="1050" dirty="0" err="1" smtClean="0"/>
              <a:t>Stroke</a:t>
            </a:r>
            <a:r>
              <a:rPr lang="tr-TR" sz="1050" dirty="0" smtClean="0"/>
              <a:t>. 2017;48:704–711. </a:t>
            </a:r>
            <a:r>
              <a:rPr lang="tr-TR" sz="1050" dirty="0" err="1" smtClean="0"/>
              <a:t>doi</a:t>
            </a:r>
            <a:r>
              <a:rPr lang="tr-TR" sz="1050" dirty="0" smtClean="0"/>
              <a:t>: 10.1161/STROKEAHA.116.014727</a:t>
            </a:r>
            <a:endParaRPr lang="tr-TR" sz="10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GİRİŞ</a:t>
            </a:r>
            <a:endParaRPr lang="tr-TR" dirty="0"/>
          </a:p>
        </p:txBody>
      </p:sp>
      <p:sp>
        <p:nvSpPr>
          <p:cNvPr id="3" name="2 İçerik Yer Tutucusu"/>
          <p:cNvSpPr>
            <a:spLocks noGrp="1"/>
          </p:cNvSpPr>
          <p:nvPr>
            <p:ph idx="1"/>
          </p:nvPr>
        </p:nvSpPr>
        <p:spPr/>
        <p:txBody>
          <a:bodyPr/>
          <a:lstStyle/>
          <a:p>
            <a:r>
              <a:rPr lang="tr-TR" dirty="0" smtClean="0"/>
              <a:t>Pediatrik inme nörolojik acildir!</a:t>
            </a:r>
          </a:p>
          <a:p>
            <a:r>
              <a:rPr lang="tr-TR" dirty="0" smtClean="0"/>
              <a:t>Tedavi gecikmesi halen ciddi sorun!</a:t>
            </a:r>
          </a:p>
          <a:p>
            <a:r>
              <a:rPr lang="tr-TR" dirty="0" smtClean="0"/>
              <a:t>Özellikle </a:t>
            </a:r>
            <a:r>
              <a:rPr lang="tr-TR" dirty="0" err="1" smtClean="0"/>
              <a:t>yenidoğan</a:t>
            </a:r>
            <a:r>
              <a:rPr lang="tr-TR" dirty="0" smtClean="0"/>
              <a:t> döneminde akut </a:t>
            </a:r>
            <a:r>
              <a:rPr lang="tr-TR" dirty="0" err="1" smtClean="0"/>
              <a:t>prezentasyon</a:t>
            </a:r>
            <a:r>
              <a:rPr lang="tr-TR" dirty="0" smtClean="0"/>
              <a:t> gözden kaçabilir.</a:t>
            </a:r>
          </a:p>
          <a:p>
            <a:r>
              <a:rPr lang="tr-TR" dirty="0" err="1" smtClean="0"/>
              <a:t>Pediatristler</a:t>
            </a:r>
            <a:r>
              <a:rPr lang="tr-TR" dirty="0" smtClean="0"/>
              <a:t> inmeyi oluştuktan sonra değişik evrelerde </a:t>
            </a:r>
            <a:r>
              <a:rPr lang="tr-TR" dirty="0" err="1" smtClean="0"/>
              <a:t>farkedebilirler</a:t>
            </a:r>
            <a:r>
              <a:rPr lang="tr-TR" dirty="0" smtClean="0"/>
              <a:t>.</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Nelere dikkat edilmeli?</a:t>
            </a:r>
            <a:endParaRPr lang="tr-TR" dirty="0"/>
          </a:p>
        </p:txBody>
      </p:sp>
      <p:sp>
        <p:nvSpPr>
          <p:cNvPr id="3" name="2 İçerik Yer Tutucusu"/>
          <p:cNvSpPr>
            <a:spLocks noGrp="1"/>
          </p:cNvSpPr>
          <p:nvPr>
            <p:ph idx="1"/>
          </p:nvPr>
        </p:nvSpPr>
        <p:spPr/>
        <p:txBody>
          <a:bodyPr/>
          <a:lstStyle/>
          <a:p>
            <a:r>
              <a:rPr lang="tr-TR" dirty="0" smtClean="0"/>
              <a:t>Akut inme geçiren çocuklar genellikle inme sonrası en az 24 saat yoğun bakım ünitesi ortamında izlenir ve genel </a:t>
            </a:r>
            <a:r>
              <a:rPr lang="tr-TR" dirty="0" err="1" smtClean="0"/>
              <a:t>nöroprotektif</a:t>
            </a:r>
            <a:r>
              <a:rPr lang="tr-TR" dirty="0" smtClean="0"/>
              <a:t> ve </a:t>
            </a:r>
            <a:r>
              <a:rPr lang="tr-TR" dirty="0" err="1" smtClean="0"/>
              <a:t>nörokritik</a:t>
            </a:r>
            <a:r>
              <a:rPr lang="tr-TR" dirty="0" smtClean="0"/>
              <a:t> destekleyici bakım uygulanır. </a:t>
            </a:r>
          </a:p>
          <a:p>
            <a:r>
              <a:rPr lang="tr-TR" dirty="0" smtClean="0"/>
              <a:t>Kanıtlar, inmeden sonraki ilk 24 saatte hastane içi kalıcı </a:t>
            </a:r>
            <a:r>
              <a:rPr lang="tr-TR" dirty="0" err="1" smtClean="0"/>
              <a:t>hipergliseminin</a:t>
            </a:r>
            <a:r>
              <a:rPr lang="tr-TR" dirty="0" smtClean="0"/>
              <a:t> </a:t>
            </a:r>
            <a:r>
              <a:rPr lang="tr-TR" dirty="0" err="1" smtClean="0"/>
              <a:t>normoglisemiden</a:t>
            </a:r>
            <a:r>
              <a:rPr lang="tr-TR" dirty="0" smtClean="0"/>
              <a:t> daha kötü sonuçlarla ilişkili olduğunu göstermektedir. Bu nedenle, </a:t>
            </a:r>
            <a:r>
              <a:rPr lang="tr-TR" dirty="0" err="1" smtClean="0"/>
              <a:t>hiperglisemi</a:t>
            </a:r>
            <a:r>
              <a:rPr lang="tr-TR" dirty="0" smtClean="0"/>
              <a:t>, 140 ila 180 mg/</a:t>
            </a:r>
            <a:r>
              <a:rPr lang="tr-TR" dirty="0" err="1" smtClean="0"/>
              <a:t>dL</a:t>
            </a:r>
            <a:r>
              <a:rPr lang="tr-TR" dirty="0" smtClean="0"/>
              <a:t> aralığında kan şekeri seviyelerine ulaşacak şekilde tedavi edilmeli ve yakından </a:t>
            </a:r>
            <a:r>
              <a:rPr lang="tr-TR" dirty="0" err="1" smtClean="0"/>
              <a:t>izlenmelidi</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Nelere dikkat edilmeli?</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Hipertermi</a:t>
            </a:r>
            <a:r>
              <a:rPr lang="tr-TR" dirty="0" smtClean="0"/>
              <a:t> önlenmeli,</a:t>
            </a:r>
          </a:p>
          <a:p>
            <a:r>
              <a:rPr lang="tr-TR" dirty="0" err="1" smtClean="0"/>
              <a:t>Moyamoya</a:t>
            </a:r>
            <a:r>
              <a:rPr lang="tr-TR" dirty="0" smtClean="0"/>
              <a:t> gibi </a:t>
            </a:r>
            <a:r>
              <a:rPr lang="tr-TR" dirty="0" err="1" smtClean="0"/>
              <a:t>intrakraniyal</a:t>
            </a:r>
            <a:r>
              <a:rPr lang="tr-TR" dirty="0" smtClean="0"/>
              <a:t> </a:t>
            </a:r>
            <a:r>
              <a:rPr lang="tr-TR" dirty="0" err="1" smtClean="0"/>
              <a:t>vasküler</a:t>
            </a:r>
            <a:r>
              <a:rPr lang="tr-TR" dirty="0" smtClean="0"/>
              <a:t> </a:t>
            </a:r>
            <a:r>
              <a:rPr lang="tr-TR" dirty="0" err="1" smtClean="0"/>
              <a:t>stenozu</a:t>
            </a:r>
            <a:r>
              <a:rPr lang="tr-TR" dirty="0" smtClean="0"/>
              <a:t> olan ve </a:t>
            </a:r>
            <a:r>
              <a:rPr lang="tr-TR" dirty="0" err="1" smtClean="0"/>
              <a:t>fokal</a:t>
            </a:r>
            <a:r>
              <a:rPr lang="tr-TR" dirty="0" smtClean="0"/>
              <a:t> </a:t>
            </a:r>
            <a:r>
              <a:rPr lang="tr-TR" dirty="0" err="1" smtClean="0"/>
              <a:t>serebral</a:t>
            </a:r>
            <a:r>
              <a:rPr lang="tr-TR" dirty="0" smtClean="0"/>
              <a:t> </a:t>
            </a:r>
            <a:r>
              <a:rPr lang="tr-TR" dirty="0" err="1" smtClean="0"/>
              <a:t>arteriyopatisi</a:t>
            </a:r>
            <a:r>
              <a:rPr lang="tr-TR" dirty="0" smtClean="0"/>
              <a:t> olan çocuklarda hipertansiyon konusunda tedavi kararında dikkatli olunmalıdır. </a:t>
            </a:r>
          </a:p>
          <a:p>
            <a:r>
              <a:rPr lang="tr-TR" dirty="0" smtClean="0"/>
              <a:t>Felçli çocuklarda hipotansiyon tipik olarak agresif bir şekilde tedavi edilmelidir. </a:t>
            </a:r>
          </a:p>
          <a:p>
            <a:r>
              <a:rPr lang="tr-TR" dirty="0" err="1" smtClean="0"/>
              <a:t>Serebral</a:t>
            </a:r>
            <a:r>
              <a:rPr lang="tr-TR" dirty="0" smtClean="0"/>
              <a:t> </a:t>
            </a:r>
            <a:r>
              <a:rPr lang="tr-TR" dirty="0" err="1" smtClean="0"/>
              <a:t>hemisferin</a:t>
            </a:r>
            <a:r>
              <a:rPr lang="tr-TR" dirty="0" smtClean="0"/>
              <a:t> </a:t>
            </a:r>
            <a:r>
              <a:rPr lang="tr-TR" dirty="0" err="1" smtClean="0"/>
              <a:t>malign</a:t>
            </a:r>
            <a:r>
              <a:rPr lang="tr-TR" dirty="0" smtClean="0"/>
              <a:t> ödemi için </a:t>
            </a:r>
            <a:r>
              <a:rPr lang="tr-TR" dirty="0" err="1" smtClean="0"/>
              <a:t>dekompresif</a:t>
            </a:r>
            <a:r>
              <a:rPr lang="tr-TR" dirty="0" smtClean="0"/>
              <a:t> cerrahi düşünülmelidir. İlk 24 saat içinde erken </a:t>
            </a:r>
            <a:r>
              <a:rPr lang="tr-TR" dirty="0" err="1" smtClean="0"/>
              <a:t>profilaktik</a:t>
            </a:r>
            <a:r>
              <a:rPr lang="tr-TR" dirty="0" smtClean="0"/>
              <a:t> </a:t>
            </a:r>
            <a:r>
              <a:rPr lang="tr-TR" dirty="0" err="1" smtClean="0"/>
              <a:t>hemikraniektomi</a:t>
            </a:r>
            <a:r>
              <a:rPr lang="tr-TR" dirty="0" smtClean="0"/>
              <a:t> veya şişmeyi ve cerrahi müdahale ihtiyacını izlemek için ilk 72 saat içinde seri görüntüleme ve sık klinik değerlendirmeler uygulanmalıdır.</a:t>
            </a:r>
          </a:p>
          <a:p>
            <a:r>
              <a:rPr lang="tr-TR" dirty="0" err="1" smtClean="0"/>
              <a:t>Hemikraniektominin</a:t>
            </a:r>
            <a:r>
              <a:rPr lang="tr-TR" dirty="0" smtClean="0"/>
              <a:t> zamanlaması halen tartışmalıdır!!!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609416"/>
            <a:ext cx="7339042" cy="4034162"/>
          </a:xfrm>
        </p:spPr>
        <p:txBody>
          <a:bodyPr>
            <a:normAutofit fontScale="85000" lnSpcReduction="10000"/>
          </a:bodyPr>
          <a:lstStyle/>
          <a:p>
            <a:pPr>
              <a:buNone/>
            </a:pPr>
            <a:endParaRPr lang="tr-TR" sz="4600" dirty="0" smtClean="0"/>
          </a:p>
          <a:p>
            <a:r>
              <a:rPr lang="tr-TR" sz="4600" dirty="0" smtClean="0"/>
              <a:t>Pediatrik klinik deney olmadığı için AAİ de </a:t>
            </a:r>
            <a:r>
              <a:rPr lang="tr-TR" sz="4600" dirty="0" err="1" smtClean="0"/>
              <a:t>hiperakut</a:t>
            </a:r>
            <a:r>
              <a:rPr lang="tr-TR" sz="4600" dirty="0" smtClean="0"/>
              <a:t> tedaviler tartışmalıdır! Tedavinin düşünülebilmesi için etkilenmiş çocuklarda bazı kriterler </a:t>
            </a:r>
            <a:r>
              <a:rPr lang="tr-TR" sz="4600" dirty="0" err="1" smtClean="0"/>
              <a:t>kabül</a:t>
            </a:r>
            <a:r>
              <a:rPr lang="tr-TR" sz="4600" dirty="0" smtClean="0"/>
              <a:t> edilmektedir.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7239000" cy="5884256"/>
          </a:xfrm>
        </p:spPr>
        <p:txBody>
          <a:bodyPr>
            <a:normAutofit lnSpcReduction="10000"/>
          </a:bodyPr>
          <a:lstStyle/>
          <a:p>
            <a:r>
              <a:rPr lang="tr-TR" dirty="0" err="1" smtClean="0"/>
              <a:t>Hiperakut</a:t>
            </a:r>
            <a:r>
              <a:rPr lang="tr-TR" dirty="0" smtClean="0"/>
              <a:t> pediatrik inme bakımı için sistemler ve yollar oluşturun</a:t>
            </a:r>
          </a:p>
          <a:p>
            <a:r>
              <a:rPr lang="tr-TR" dirty="0" smtClean="0"/>
              <a:t>Akut AIS ve büyük damar tıkanıklığı olan çocuklarda  </a:t>
            </a:r>
            <a:r>
              <a:rPr lang="tr-TR" dirty="0" err="1" smtClean="0"/>
              <a:t>trombektomi</a:t>
            </a:r>
            <a:r>
              <a:rPr lang="tr-TR" dirty="0" smtClean="0"/>
              <a:t> tedavisini sunmayı seçen merkezler:</a:t>
            </a:r>
          </a:p>
          <a:p>
            <a:pPr lvl="1"/>
            <a:r>
              <a:rPr lang="tr-TR" dirty="0" smtClean="0"/>
              <a:t>Çocuklara yönelik tedavi, kurumsal pediatrik </a:t>
            </a:r>
            <a:r>
              <a:rPr lang="tr-TR" dirty="0" err="1" smtClean="0"/>
              <a:t>hiperakut</a:t>
            </a:r>
            <a:r>
              <a:rPr lang="tr-TR" dirty="0" smtClean="0"/>
              <a:t> inme yollarını önceden belirlemeli ve bu tedaviler için mevcut yetişkin kılavuzlarını dikkate almalıdır. </a:t>
            </a:r>
          </a:p>
          <a:p>
            <a:pPr lvl="1"/>
            <a:r>
              <a:rPr lang="tr-TR" dirty="0" smtClean="0"/>
              <a:t>Bu yollar, </a:t>
            </a:r>
            <a:r>
              <a:rPr lang="tr-TR" dirty="0" err="1" smtClean="0"/>
              <a:t>endovasküler</a:t>
            </a:r>
            <a:r>
              <a:rPr lang="tr-TR" dirty="0" smtClean="0"/>
              <a:t> değerlendirme kriterlerini içermelidir.</a:t>
            </a:r>
          </a:p>
          <a:p>
            <a:pPr lvl="1"/>
            <a:r>
              <a:rPr lang="tr-TR" dirty="0" err="1" smtClean="0"/>
              <a:t>Vasküler</a:t>
            </a:r>
            <a:r>
              <a:rPr lang="tr-TR" dirty="0" smtClean="0"/>
              <a:t> </a:t>
            </a:r>
            <a:r>
              <a:rPr lang="tr-TR" dirty="0" err="1" smtClean="0"/>
              <a:t>nörocerrahlar</a:t>
            </a:r>
            <a:r>
              <a:rPr lang="tr-TR" dirty="0" smtClean="0"/>
              <a:t>, </a:t>
            </a:r>
            <a:r>
              <a:rPr lang="tr-TR" dirty="0" err="1" smtClean="0"/>
              <a:t>nöroradyologlar</a:t>
            </a:r>
            <a:r>
              <a:rPr lang="tr-TR" dirty="0" smtClean="0"/>
              <a:t>, bakıma 7/24 erişimini sağlayacak personel ve donanıma sahip, iyi tasarlanmış kurumsal bakım protokolleri yoluyla çoklu bakım sistemlerinin yapılandırılması gerekir.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33</a:t>
            </a:fld>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857496"/>
            <a:ext cx="7239000" cy="1143000"/>
          </a:xfrm>
        </p:spPr>
        <p:txBody>
          <a:bodyPr>
            <a:normAutofit fontScale="90000"/>
          </a:bodyPr>
          <a:lstStyle/>
          <a:p>
            <a:r>
              <a:rPr lang="tr-TR" dirty="0" smtClean="0"/>
              <a:t>Çocuklar </a:t>
            </a:r>
            <a:r>
              <a:rPr lang="tr-TR" dirty="0" err="1" smtClean="0"/>
              <a:t>hiperakut</a:t>
            </a:r>
            <a:r>
              <a:rPr lang="tr-TR" dirty="0" smtClean="0"/>
              <a:t> tedaviye nasıl ulaşır?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Ülkemiz çocuk acillerinde ‘inme erken uyarı’ sisteminin kurulması</a:t>
            </a:r>
          </a:p>
          <a:p>
            <a:r>
              <a:rPr lang="tr-TR" dirty="0" smtClean="0"/>
              <a:t>‘Beyin krizi’ semptomları ile çocuk acile başvuran hastaya yapılacakların belirlenmesi ve bu sistemde gerekli </a:t>
            </a:r>
            <a:r>
              <a:rPr lang="tr-TR" dirty="0" err="1" smtClean="0"/>
              <a:t>nörogörüntüleme</a:t>
            </a:r>
            <a:r>
              <a:rPr lang="tr-TR" dirty="0" smtClean="0"/>
              <a:t> desteğinin alınması! </a:t>
            </a:r>
          </a:p>
          <a:p>
            <a:r>
              <a:rPr lang="tr-TR" dirty="0" smtClean="0"/>
              <a:t>İşlemlerin şahsi ilişkilerle değil, kurallara bağlı zamanında yapılıp değerlendirilmesi!</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çıkması beklenen sorunlar ve çözümleri</a:t>
            </a:r>
            <a:endParaRPr lang="tr-TR" dirty="0"/>
          </a:p>
        </p:txBody>
      </p:sp>
      <p:sp>
        <p:nvSpPr>
          <p:cNvPr id="3" name="2 İçerik Yer Tutucusu"/>
          <p:cNvSpPr>
            <a:spLocks noGrp="1"/>
          </p:cNvSpPr>
          <p:nvPr>
            <p:ph idx="1"/>
          </p:nvPr>
        </p:nvSpPr>
        <p:spPr/>
        <p:txBody>
          <a:bodyPr/>
          <a:lstStyle/>
          <a:p>
            <a:r>
              <a:rPr lang="tr-TR" dirty="0" err="1" smtClean="0"/>
              <a:t>Hiper</a:t>
            </a:r>
            <a:r>
              <a:rPr lang="tr-TR" dirty="0" smtClean="0"/>
              <a:t> akut tedavi merkezleri çocukluk çağı için planlandığında bu merkezlerin </a:t>
            </a:r>
            <a:r>
              <a:rPr lang="tr-TR" dirty="0" err="1" smtClean="0"/>
              <a:t>perifer</a:t>
            </a:r>
            <a:r>
              <a:rPr lang="tr-TR" dirty="0" smtClean="0"/>
              <a:t> hastanelere veya bu merkez dışına başvuran inmeli hastalara 7/24 </a:t>
            </a:r>
            <a:r>
              <a:rPr lang="tr-TR" dirty="0" err="1" smtClean="0"/>
              <a:t>teletıp</a:t>
            </a:r>
            <a:r>
              <a:rPr lang="tr-TR" dirty="0" smtClean="0"/>
              <a:t> hizmeti verme sorumluğu olmalı</a:t>
            </a:r>
          </a:p>
          <a:p>
            <a:r>
              <a:rPr lang="tr-TR" dirty="0" smtClean="0"/>
              <a:t>Ancak sorumluluk sadece hekimlerin üzerinde olamaz; 7/24 çalıştırılacak merkezlerdeki donanım, ücret  ve izin dengesi bu </a:t>
            </a:r>
            <a:r>
              <a:rPr lang="tr-TR" dirty="0" err="1" smtClean="0"/>
              <a:t>konuyuı</a:t>
            </a:r>
            <a:r>
              <a:rPr lang="tr-TR" dirty="0" smtClean="0"/>
              <a:t> görünüşte değil, gerçekten çözmek isteyen sağlık yöneticiler tarafından sağlanacaktır.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1571612"/>
            <a:ext cx="7239000" cy="2071694"/>
          </a:xfrm>
        </p:spPr>
        <p:txBody>
          <a:bodyPr>
            <a:normAutofit/>
          </a:bodyPr>
          <a:lstStyle/>
          <a:p>
            <a:pPr algn="ctr"/>
            <a:r>
              <a:rPr lang="tr-TR" sz="4000" dirty="0" smtClean="0"/>
              <a:t>ÇOCUKLUK ÇAĞI AAİ sinde PROFİLAKSİ</a:t>
            </a:r>
            <a:br>
              <a:rPr lang="tr-TR" sz="4000" dirty="0" smtClean="0"/>
            </a:b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Tekrarlayan inme riski</a:t>
            </a:r>
            <a:endParaRPr lang="tr-TR" dirty="0"/>
          </a:p>
        </p:txBody>
      </p:sp>
      <p:sp>
        <p:nvSpPr>
          <p:cNvPr id="3" name="2 İçerik Yer Tutucusu"/>
          <p:cNvSpPr>
            <a:spLocks noGrp="1"/>
          </p:cNvSpPr>
          <p:nvPr>
            <p:ph idx="1"/>
          </p:nvPr>
        </p:nvSpPr>
        <p:spPr/>
        <p:txBody>
          <a:bodyPr/>
          <a:lstStyle/>
          <a:p>
            <a:r>
              <a:rPr lang="tr-TR" dirty="0" err="1" smtClean="0"/>
              <a:t>Yenidoğanlarda</a:t>
            </a:r>
            <a:r>
              <a:rPr lang="tr-TR" dirty="0" smtClean="0"/>
              <a:t> tekrarlayan AAİ riski kompleks </a:t>
            </a:r>
            <a:r>
              <a:rPr lang="tr-TR" dirty="0" err="1" smtClean="0"/>
              <a:t>konjenital</a:t>
            </a:r>
            <a:r>
              <a:rPr lang="tr-TR" dirty="0" smtClean="0"/>
              <a:t> kalp hastalığı dışında oldukça nadirdir.</a:t>
            </a:r>
          </a:p>
          <a:p>
            <a:r>
              <a:rPr lang="tr-TR" dirty="0" smtClean="0"/>
              <a:t>Çocukluk çağı AAİ de 10 çocuktan en az 1i bir yıl için tekrar inme atağı geçirecektir.</a:t>
            </a:r>
          </a:p>
          <a:p>
            <a:r>
              <a:rPr lang="tr-TR" dirty="0" err="1" smtClean="0"/>
              <a:t>Posterior</a:t>
            </a:r>
            <a:r>
              <a:rPr lang="tr-TR" dirty="0" smtClean="0"/>
              <a:t> dolaşımda inme geçirenlerde tekrarlama riski daha yüksektir.</a:t>
            </a:r>
          </a:p>
          <a:p>
            <a:r>
              <a:rPr lang="tr-TR" dirty="0" smtClean="0"/>
              <a:t>Erişkinde olduğu gibi </a:t>
            </a:r>
            <a:r>
              <a:rPr lang="tr-TR" dirty="0" err="1" smtClean="0"/>
              <a:t>antitrombotik</a:t>
            </a:r>
            <a:r>
              <a:rPr lang="tr-TR" dirty="0" smtClean="0"/>
              <a:t> tedavi çocuklarda da inmeyi önlemenin temel dayanağıdır.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38</a:t>
            </a:fld>
            <a:endParaRPr lang="tr-TR"/>
          </a:p>
        </p:txBody>
      </p:sp>
      <p:sp>
        <p:nvSpPr>
          <p:cNvPr id="5" name="4 Metin kutusu"/>
          <p:cNvSpPr txBox="1"/>
          <p:nvPr/>
        </p:nvSpPr>
        <p:spPr>
          <a:xfrm>
            <a:off x="857224" y="6000768"/>
            <a:ext cx="5572164" cy="553998"/>
          </a:xfrm>
          <a:prstGeom prst="rect">
            <a:avLst/>
          </a:prstGeom>
          <a:noFill/>
        </p:spPr>
        <p:txBody>
          <a:bodyPr wrap="square" rtlCol="0">
            <a:spAutoFit/>
          </a:bodyPr>
          <a:lstStyle/>
          <a:p>
            <a:r>
              <a:rPr lang="tr-TR" sz="1000" dirty="0" smtClean="0"/>
              <a:t>Rodan L, </a:t>
            </a:r>
            <a:r>
              <a:rPr lang="tr-TR" sz="1000" dirty="0" err="1" smtClean="0"/>
              <a:t>McCrindle</a:t>
            </a:r>
            <a:r>
              <a:rPr lang="tr-TR" sz="1000" dirty="0" smtClean="0"/>
              <a:t> BW, </a:t>
            </a:r>
            <a:r>
              <a:rPr lang="tr-TR" sz="1000" dirty="0" err="1" smtClean="0"/>
              <a:t>Manlhiot</a:t>
            </a:r>
            <a:r>
              <a:rPr lang="tr-TR" sz="1000" dirty="0" smtClean="0"/>
              <a:t> C, </a:t>
            </a:r>
            <a:r>
              <a:rPr lang="tr-TR" sz="1000" dirty="0" err="1" smtClean="0"/>
              <a:t>MacGregor</a:t>
            </a:r>
            <a:r>
              <a:rPr lang="tr-TR" sz="1000" dirty="0" smtClean="0"/>
              <a:t> DL, </a:t>
            </a:r>
            <a:r>
              <a:rPr lang="tr-TR" sz="1000" dirty="0" err="1" smtClean="0"/>
              <a:t>Askalan</a:t>
            </a:r>
            <a:r>
              <a:rPr lang="tr-TR" sz="1000" dirty="0" smtClean="0"/>
              <a:t> R, </a:t>
            </a:r>
            <a:r>
              <a:rPr lang="tr-TR" sz="1000" dirty="0" err="1" smtClean="0"/>
              <a:t>Moharir</a:t>
            </a:r>
            <a:r>
              <a:rPr lang="tr-TR" sz="1000" dirty="0" smtClean="0"/>
              <a:t> M, </a:t>
            </a:r>
            <a:r>
              <a:rPr lang="tr-TR" sz="1000" dirty="0" err="1" smtClean="0"/>
              <a:t>deVeber</a:t>
            </a:r>
            <a:r>
              <a:rPr lang="tr-TR" sz="1000" dirty="0" smtClean="0"/>
              <a:t> G. </a:t>
            </a:r>
            <a:r>
              <a:rPr lang="tr-TR" sz="1000" dirty="0" err="1" smtClean="0"/>
              <a:t>Stroke</a:t>
            </a:r>
            <a:r>
              <a:rPr lang="tr-TR" sz="1000" dirty="0" smtClean="0"/>
              <a:t> </a:t>
            </a:r>
            <a:r>
              <a:rPr lang="tr-TR" sz="1000" dirty="0" err="1" smtClean="0"/>
              <a:t>recurrence</a:t>
            </a:r>
            <a:r>
              <a:rPr lang="tr-TR" sz="1000" dirty="0" smtClean="0"/>
              <a:t> in </a:t>
            </a:r>
            <a:r>
              <a:rPr lang="tr-TR" sz="1000" dirty="0" err="1" smtClean="0"/>
              <a:t>children</a:t>
            </a:r>
            <a:r>
              <a:rPr lang="tr-TR" sz="1000" dirty="0" smtClean="0"/>
              <a:t> </a:t>
            </a:r>
            <a:r>
              <a:rPr lang="tr-TR" sz="1000" dirty="0" err="1" smtClean="0"/>
              <a:t>with</a:t>
            </a:r>
            <a:r>
              <a:rPr lang="tr-TR" sz="1000" dirty="0" smtClean="0"/>
              <a:t> </a:t>
            </a:r>
            <a:r>
              <a:rPr lang="tr-TR" sz="1000" dirty="0" err="1" smtClean="0"/>
              <a:t>congenital</a:t>
            </a:r>
            <a:r>
              <a:rPr lang="tr-TR" sz="1000" dirty="0" smtClean="0"/>
              <a:t> </a:t>
            </a:r>
            <a:r>
              <a:rPr lang="tr-TR" sz="1000" dirty="0" err="1" smtClean="0"/>
              <a:t>heart</a:t>
            </a:r>
            <a:r>
              <a:rPr lang="tr-TR" sz="1000" dirty="0" smtClean="0"/>
              <a:t> </a:t>
            </a:r>
            <a:r>
              <a:rPr lang="tr-TR" sz="1000" dirty="0" err="1" smtClean="0"/>
              <a:t>disease</a:t>
            </a:r>
            <a:r>
              <a:rPr lang="tr-TR" sz="1000" dirty="0" smtClean="0"/>
              <a:t>. </a:t>
            </a:r>
            <a:r>
              <a:rPr lang="tr-TR" sz="1000" dirty="0" err="1" smtClean="0"/>
              <a:t>Ann</a:t>
            </a:r>
            <a:r>
              <a:rPr lang="tr-TR" sz="1000" dirty="0" smtClean="0"/>
              <a:t> </a:t>
            </a:r>
            <a:r>
              <a:rPr lang="tr-TR" sz="1000" dirty="0" err="1" smtClean="0"/>
              <a:t>Neurol</a:t>
            </a:r>
            <a:r>
              <a:rPr lang="tr-TR" sz="1000" dirty="0" smtClean="0"/>
              <a:t>. 2012;72:103–111. </a:t>
            </a:r>
            <a:r>
              <a:rPr lang="tr-TR" sz="1000" dirty="0" err="1" smtClean="0"/>
              <a:t>doi</a:t>
            </a:r>
            <a:r>
              <a:rPr lang="tr-TR" sz="1000" dirty="0" smtClean="0"/>
              <a:t>: 10.1002/ ana.23574</a:t>
            </a:r>
            <a:endParaRPr lang="tr-TR" sz="1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7239000" cy="605808"/>
          </a:xfrm>
        </p:spPr>
        <p:txBody>
          <a:bodyPr/>
          <a:lstStyle/>
          <a:p>
            <a:r>
              <a:rPr lang="tr-TR" dirty="0" smtClean="0"/>
              <a:t>Kullanılan ajanlar</a:t>
            </a:r>
            <a:endParaRPr lang="tr-TR" dirty="0"/>
          </a:p>
        </p:txBody>
      </p:sp>
      <p:sp>
        <p:nvSpPr>
          <p:cNvPr id="3" name="2 İçerik Yer Tutucusu"/>
          <p:cNvSpPr>
            <a:spLocks noGrp="1"/>
          </p:cNvSpPr>
          <p:nvPr>
            <p:ph idx="1"/>
          </p:nvPr>
        </p:nvSpPr>
        <p:spPr>
          <a:xfrm>
            <a:off x="500034" y="1000108"/>
            <a:ext cx="7239000" cy="4846320"/>
          </a:xfrm>
        </p:spPr>
        <p:txBody>
          <a:bodyPr>
            <a:normAutofit lnSpcReduction="10000"/>
          </a:bodyPr>
          <a:lstStyle/>
          <a:p>
            <a:r>
              <a:rPr lang="tr-TR" dirty="0" smtClean="0"/>
              <a:t>AAİ </a:t>
            </a:r>
            <a:r>
              <a:rPr lang="tr-TR" dirty="0" err="1" smtClean="0"/>
              <a:t>li</a:t>
            </a:r>
            <a:r>
              <a:rPr lang="tr-TR" dirty="0" smtClean="0"/>
              <a:t> Çocuklarda en sık kullanılan </a:t>
            </a:r>
            <a:r>
              <a:rPr lang="tr-TR" dirty="0" err="1" smtClean="0"/>
              <a:t>antitrombotik</a:t>
            </a:r>
            <a:r>
              <a:rPr lang="tr-TR" dirty="0" smtClean="0"/>
              <a:t> tedavi aspirindir. </a:t>
            </a:r>
          </a:p>
          <a:p>
            <a:r>
              <a:rPr lang="tr-TR" dirty="0" smtClean="0"/>
              <a:t>En sık kullanılan </a:t>
            </a:r>
            <a:r>
              <a:rPr lang="tr-TR" dirty="0" err="1" smtClean="0"/>
              <a:t>antikoagülanlar</a:t>
            </a:r>
            <a:r>
              <a:rPr lang="tr-TR" dirty="0" smtClean="0"/>
              <a:t> DMAH ve vitamin K antagonistleridir. </a:t>
            </a:r>
          </a:p>
          <a:p>
            <a:r>
              <a:rPr lang="tr-TR" dirty="0" smtClean="0"/>
              <a:t>Direkt oral </a:t>
            </a:r>
            <a:r>
              <a:rPr lang="tr-TR" dirty="0" err="1" smtClean="0"/>
              <a:t>antikoagülanlar</a:t>
            </a:r>
            <a:r>
              <a:rPr lang="tr-TR" dirty="0" smtClean="0"/>
              <a:t> (</a:t>
            </a:r>
            <a:r>
              <a:rPr lang="tr-TR" dirty="0" err="1" smtClean="0"/>
              <a:t>antitrombin</a:t>
            </a:r>
            <a:r>
              <a:rPr lang="tr-TR" dirty="0" smtClean="0"/>
              <a:t> ajanı: </a:t>
            </a:r>
            <a:r>
              <a:rPr lang="tr-TR" dirty="0" err="1" smtClean="0"/>
              <a:t>dabigatran</a:t>
            </a:r>
            <a:r>
              <a:rPr lang="tr-TR" dirty="0" smtClean="0"/>
              <a:t>; anti-faktör </a:t>
            </a:r>
            <a:r>
              <a:rPr lang="tr-TR" dirty="0" err="1" smtClean="0"/>
              <a:t>Xa</a:t>
            </a:r>
            <a:r>
              <a:rPr lang="tr-TR" dirty="0" smtClean="0"/>
              <a:t> ajanları: </a:t>
            </a:r>
            <a:r>
              <a:rPr lang="tr-TR" dirty="0" err="1" smtClean="0"/>
              <a:t>rivaroxaban</a:t>
            </a:r>
            <a:r>
              <a:rPr lang="tr-TR" dirty="0" smtClean="0"/>
              <a:t>, </a:t>
            </a:r>
            <a:r>
              <a:rPr lang="tr-TR" dirty="0" err="1" smtClean="0"/>
              <a:t>apixaban</a:t>
            </a:r>
            <a:r>
              <a:rPr lang="tr-TR" dirty="0" smtClean="0"/>
              <a:t>, </a:t>
            </a:r>
            <a:r>
              <a:rPr lang="tr-TR" dirty="0" err="1" smtClean="0"/>
              <a:t>edoxaban</a:t>
            </a:r>
            <a:r>
              <a:rPr lang="tr-TR" dirty="0" smtClean="0"/>
              <a:t>), </a:t>
            </a:r>
            <a:r>
              <a:rPr lang="tr-TR" b="1" dirty="0" smtClean="0">
                <a:solidFill>
                  <a:srgbClr val="FF0000"/>
                </a:solidFill>
              </a:rPr>
              <a:t>erişkinlerde</a:t>
            </a:r>
            <a:r>
              <a:rPr lang="tr-TR" dirty="0" smtClean="0"/>
              <a:t> </a:t>
            </a:r>
            <a:r>
              <a:rPr lang="tr-TR" dirty="0" err="1" smtClean="0"/>
              <a:t>atriyal</a:t>
            </a:r>
            <a:r>
              <a:rPr lang="tr-TR" dirty="0" smtClean="0"/>
              <a:t> </a:t>
            </a:r>
            <a:r>
              <a:rPr lang="tr-TR" dirty="0" err="1" smtClean="0"/>
              <a:t>fibrilasyonun</a:t>
            </a:r>
            <a:r>
              <a:rPr lang="tr-TR" dirty="0" smtClean="0"/>
              <a:t> neden olduğu inmenin birincil önlenmesi için onaylanmıştır</a:t>
            </a:r>
          </a:p>
          <a:p>
            <a:r>
              <a:rPr lang="tr-TR" dirty="0" smtClean="0"/>
              <a:t>Çocukluk çağı </a:t>
            </a:r>
            <a:r>
              <a:rPr lang="tr-TR" dirty="0" err="1" smtClean="0"/>
              <a:t>AAİ'sinde</a:t>
            </a:r>
            <a:r>
              <a:rPr lang="tr-TR" dirty="0" smtClean="0"/>
              <a:t> bu ajanları kullanımıyla  ilgili herhangi bir çalışma yoktur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39</a:t>
            </a:fld>
            <a:endParaRPr lang="tr-TR"/>
          </a:p>
        </p:txBody>
      </p:sp>
      <p:sp>
        <p:nvSpPr>
          <p:cNvPr id="6" name="5 Metin kutusu"/>
          <p:cNvSpPr txBox="1"/>
          <p:nvPr/>
        </p:nvSpPr>
        <p:spPr>
          <a:xfrm>
            <a:off x="571472" y="5934670"/>
            <a:ext cx="7643866" cy="923330"/>
          </a:xfrm>
          <a:prstGeom prst="rect">
            <a:avLst/>
          </a:prstGeom>
          <a:noFill/>
        </p:spPr>
        <p:txBody>
          <a:bodyPr wrap="square" rtlCol="0">
            <a:spAutoFit/>
          </a:bodyPr>
          <a:lstStyle/>
          <a:p>
            <a:r>
              <a:rPr lang="tr-TR" sz="900" dirty="0" err="1" smtClean="0"/>
              <a:t>Kernan</a:t>
            </a:r>
            <a:r>
              <a:rPr lang="tr-TR" sz="900" dirty="0" smtClean="0"/>
              <a:t> WN, </a:t>
            </a:r>
            <a:r>
              <a:rPr lang="tr-TR" sz="900" dirty="0" err="1" smtClean="0"/>
              <a:t>Ovbiagele</a:t>
            </a:r>
            <a:r>
              <a:rPr lang="tr-TR" sz="900" dirty="0" smtClean="0"/>
              <a:t> B, </a:t>
            </a:r>
            <a:r>
              <a:rPr lang="tr-TR" sz="900" dirty="0" err="1" smtClean="0"/>
              <a:t>Black</a:t>
            </a:r>
            <a:r>
              <a:rPr lang="tr-TR" sz="900" dirty="0" smtClean="0"/>
              <a:t> HR, </a:t>
            </a:r>
            <a:r>
              <a:rPr lang="tr-TR" sz="900" dirty="0" err="1" smtClean="0"/>
              <a:t>Bravata</a:t>
            </a:r>
            <a:r>
              <a:rPr lang="tr-TR" sz="900" dirty="0" smtClean="0"/>
              <a:t> DM, </a:t>
            </a:r>
            <a:r>
              <a:rPr lang="tr-TR" sz="900" dirty="0" err="1" smtClean="0"/>
              <a:t>Chimowitz</a:t>
            </a:r>
            <a:r>
              <a:rPr lang="tr-TR" sz="900" dirty="0" smtClean="0"/>
              <a:t> MI, </a:t>
            </a:r>
            <a:r>
              <a:rPr lang="tr-TR" sz="900" dirty="0" err="1" smtClean="0"/>
              <a:t>Ezekowitz</a:t>
            </a:r>
            <a:r>
              <a:rPr lang="tr-TR" sz="900" dirty="0" smtClean="0"/>
              <a:t> MD, </a:t>
            </a:r>
            <a:r>
              <a:rPr lang="tr-TR" sz="900" dirty="0" err="1" smtClean="0"/>
              <a:t>Fang</a:t>
            </a:r>
            <a:r>
              <a:rPr lang="tr-TR" sz="900" dirty="0" smtClean="0"/>
              <a:t> MC, </a:t>
            </a:r>
            <a:r>
              <a:rPr lang="tr-TR" sz="900" dirty="0" err="1" smtClean="0"/>
              <a:t>Fisher</a:t>
            </a:r>
            <a:r>
              <a:rPr lang="tr-TR" sz="900" dirty="0" smtClean="0"/>
              <a:t> M, </a:t>
            </a:r>
            <a:r>
              <a:rPr lang="tr-TR" sz="900" dirty="0" err="1" smtClean="0"/>
              <a:t>Furie</a:t>
            </a:r>
            <a:r>
              <a:rPr lang="tr-TR" sz="900" dirty="0" smtClean="0"/>
              <a:t> KL, </a:t>
            </a:r>
            <a:r>
              <a:rPr lang="tr-TR" sz="900" dirty="0" err="1" smtClean="0"/>
              <a:t>Heck</a:t>
            </a:r>
            <a:r>
              <a:rPr lang="tr-TR" sz="900" dirty="0" smtClean="0"/>
              <a:t> DV, </a:t>
            </a:r>
            <a:r>
              <a:rPr lang="tr-TR" sz="900" dirty="0" err="1" smtClean="0"/>
              <a:t>Johnston</a:t>
            </a:r>
            <a:r>
              <a:rPr lang="tr-TR" sz="900" dirty="0" smtClean="0"/>
              <a:t> SC, </a:t>
            </a:r>
            <a:r>
              <a:rPr lang="tr-TR" sz="900" dirty="0" err="1" smtClean="0"/>
              <a:t>Kasner</a:t>
            </a:r>
            <a:r>
              <a:rPr lang="tr-TR" sz="900" dirty="0" smtClean="0"/>
              <a:t> SE, </a:t>
            </a:r>
            <a:r>
              <a:rPr lang="tr-TR" sz="900" dirty="0" err="1" smtClean="0"/>
              <a:t>Kittner</a:t>
            </a:r>
            <a:r>
              <a:rPr lang="tr-TR" sz="900" dirty="0" smtClean="0"/>
              <a:t> SJ, </a:t>
            </a:r>
            <a:r>
              <a:rPr lang="tr-TR" sz="900" dirty="0" err="1" smtClean="0"/>
              <a:t>Mitchell</a:t>
            </a:r>
            <a:r>
              <a:rPr lang="tr-TR" sz="900" dirty="0" smtClean="0"/>
              <a:t> PH, </a:t>
            </a:r>
            <a:r>
              <a:rPr lang="tr-TR" sz="900" dirty="0" err="1" smtClean="0"/>
              <a:t>Rich</a:t>
            </a:r>
            <a:r>
              <a:rPr lang="tr-TR" sz="900" dirty="0" smtClean="0"/>
              <a:t> MW, </a:t>
            </a:r>
            <a:r>
              <a:rPr lang="tr-TR" sz="900" dirty="0" err="1" smtClean="0"/>
              <a:t>Richardson</a:t>
            </a:r>
            <a:r>
              <a:rPr lang="tr-TR" sz="900" dirty="0" smtClean="0"/>
              <a:t> D, </a:t>
            </a:r>
            <a:r>
              <a:rPr lang="tr-TR" sz="900" dirty="0" err="1" smtClean="0"/>
              <a:t>Schwamm</a:t>
            </a:r>
            <a:r>
              <a:rPr lang="tr-TR" sz="900" dirty="0" smtClean="0"/>
              <a:t> LH, Wilson JA; on </a:t>
            </a:r>
            <a:r>
              <a:rPr lang="tr-TR" sz="900" dirty="0" err="1" smtClean="0"/>
              <a:t>behalf</a:t>
            </a:r>
            <a:r>
              <a:rPr lang="tr-TR" sz="900" dirty="0" smtClean="0"/>
              <a:t> of </a:t>
            </a:r>
            <a:r>
              <a:rPr lang="tr-TR" sz="900" dirty="0" err="1" smtClean="0"/>
              <a:t>the</a:t>
            </a:r>
            <a:r>
              <a:rPr lang="tr-TR" sz="900" dirty="0" smtClean="0"/>
              <a:t> </a:t>
            </a:r>
            <a:r>
              <a:rPr lang="tr-TR" sz="900" dirty="0" err="1" smtClean="0"/>
              <a:t>American</a:t>
            </a:r>
            <a:r>
              <a:rPr lang="tr-TR" sz="900" dirty="0" smtClean="0"/>
              <a:t> </a:t>
            </a:r>
            <a:r>
              <a:rPr lang="tr-TR" sz="900" dirty="0" err="1" smtClean="0"/>
              <a:t>Heart</a:t>
            </a:r>
            <a:r>
              <a:rPr lang="tr-TR" sz="900" dirty="0" smtClean="0"/>
              <a:t> </a:t>
            </a:r>
            <a:r>
              <a:rPr lang="tr-TR" sz="900" dirty="0" err="1" smtClean="0"/>
              <a:t>Association</a:t>
            </a:r>
            <a:r>
              <a:rPr lang="tr-TR" sz="900" dirty="0" smtClean="0"/>
              <a:t> </a:t>
            </a:r>
            <a:r>
              <a:rPr lang="tr-TR" sz="900" dirty="0" err="1" smtClean="0"/>
              <a:t>Stroke</a:t>
            </a:r>
            <a:r>
              <a:rPr lang="tr-TR" sz="900" dirty="0" smtClean="0"/>
              <a:t> </a:t>
            </a:r>
            <a:r>
              <a:rPr lang="tr-TR" sz="900" dirty="0" err="1" smtClean="0"/>
              <a:t>Council</a:t>
            </a:r>
            <a:r>
              <a:rPr lang="tr-TR" sz="900" dirty="0" smtClean="0"/>
              <a:t>, </a:t>
            </a:r>
            <a:r>
              <a:rPr lang="tr-TR" sz="900" dirty="0" err="1" smtClean="0"/>
              <a:t>Council</a:t>
            </a:r>
            <a:r>
              <a:rPr lang="tr-TR" sz="900" dirty="0" smtClean="0"/>
              <a:t> on </a:t>
            </a:r>
            <a:r>
              <a:rPr lang="tr-TR" sz="900" dirty="0" err="1" smtClean="0"/>
              <a:t>Cardiovascular</a:t>
            </a:r>
            <a:r>
              <a:rPr lang="tr-TR" sz="900" dirty="0" smtClean="0"/>
              <a:t> </a:t>
            </a:r>
            <a:r>
              <a:rPr lang="tr-TR" sz="900" dirty="0" err="1" smtClean="0"/>
              <a:t>and</a:t>
            </a:r>
            <a:r>
              <a:rPr lang="tr-TR" sz="900" dirty="0" smtClean="0"/>
              <a:t> </a:t>
            </a:r>
            <a:r>
              <a:rPr lang="tr-TR" sz="900" dirty="0" err="1" smtClean="0"/>
              <a:t>Stroke</a:t>
            </a:r>
            <a:r>
              <a:rPr lang="tr-TR" sz="900" dirty="0" smtClean="0"/>
              <a:t> </a:t>
            </a:r>
            <a:r>
              <a:rPr lang="tr-TR" sz="900" dirty="0" err="1" smtClean="0"/>
              <a:t>Nursing</a:t>
            </a:r>
            <a:r>
              <a:rPr lang="tr-TR" sz="900" dirty="0" smtClean="0"/>
              <a:t>, </a:t>
            </a:r>
            <a:r>
              <a:rPr lang="tr-TR" sz="900" dirty="0" err="1" smtClean="0"/>
              <a:t>Council</a:t>
            </a:r>
            <a:r>
              <a:rPr lang="tr-TR" sz="900" dirty="0" smtClean="0"/>
              <a:t> on </a:t>
            </a:r>
            <a:r>
              <a:rPr lang="tr-TR" sz="900" dirty="0" err="1" smtClean="0"/>
              <a:t>Clinical</a:t>
            </a:r>
            <a:r>
              <a:rPr lang="tr-TR" sz="900" dirty="0" smtClean="0"/>
              <a:t> </a:t>
            </a:r>
            <a:r>
              <a:rPr lang="tr-TR" sz="900" dirty="0" err="1" smtClean="0"/>
              <a:t>Cardiology</a:t>
            </a:r>
            <a:r>
              <a:rPr lang="tr-TR" sz="900" dirty="0" smtClean="0"/>
              <a:t>, </a:t>
            </a:r>
            <a:r>
              <a:rPr lang="tr-TR" sz="900" dirty="0" err="1" smtClean="0"/>
              <a:t>and</a:t>
            </a:r>
            <a:r>
              <a:rPr lang="tr-TR" sz="900" dirty="0" smtClean="0"/>
              <a:t> </a:t>
            </a:r>
            <a:r>
              <a:rPr lang="tr-TR" sz="900" dirty="0" err="1" smtClean="0"/>
              <a:t>Council</a:t>
            </a:r>
            <a:r>
              <a:rPr lang="tr-TR" sz="900" dirty="0" smtClean="0"/>
              <a:t> on </a:t>
            </a:r>
            <a:r>
              <a:rPr lang="tr-TR" sz="900" dirty="0" err="1" smtClean="0"/>
              <a:t>Peripheral</a:t>
            </a:r>
            <a:r>
              <a:rPr lang="tr-TR" sz="900" dirty="0" smtClean="0"/>
              <a:t> </a:t>
            </a:r>
            <a:r>
              <a:rPr lang="tr-TR" sz="900" dirty="0" err="1" smtClean="0"/>
              <a:t>Vascular</a:t>
            </a:r>
            <a:r>
              <a:rPr lang="tr-TR" sz="900" dirty="0" smtClean="0"/>
              <a:t> </a:t>
            </a:r>
            <a:r>
              <a:rPr lang="tr-TR" sz="900" dirty="0" err="1" smtClean="0"/>
              <a:t>Disease</a:t>
            </a:r>
            <a:r>
              <a:rPr lang="tr-TR" sz="900" dirty="0" smtClean="0"/>
              <a:t>. </a:t>
            </a:r>
            <a:r>
              <a:rPr lang="tr-TR" sz="900" dirty="0" err="1" smtClean="0"/>
              <a:t>Guidelines</a:t>
            </a:r>
            <a:r>
              <a:rPr lang="tr-TR" sz="900" dirty="0" smtClean="0"/>
              <a:t> </a:t>
            </a:r>
            <a:r>
              <a:rPr lang="tr-TR" sz="900" dirty="0" err="1" smtClean="0"/>
              <a:t>for</a:t>
            </a:r>
            <a:r>
              <a:rPr lang="tr-TR" sz="900" dirty="0" smtClean="0"/>
              <a:t> </a:t>
            </a:r>
            <a:r>
              <a:rPr lang="tr-TR" sz="900" dirty="0" err="1" smtClean="0"/>
              <a:t>the</a:t>
            </a:r>
            <a:r>
              <a:rPr lang="tr-TR" sz="900" dirty="0" smtClean="0"/>
              <a:t> </a:t>
            </a:r>
            <a:r>
              <a:rPr lang="tr-TR" sz="900" dirty="0" err="1" smtClean="0"/>
              <a:t>prevention</a:t>
            </a:r>
            <a:r>
              <a:rPr lang="tr-TR" sz="900" dirty="0" smtClean="0"/>
              <a:t> of </a:t>
            </a:r>
            <a:r>
              <a:rPr lang="tr-TR" sz="900" dirty="0" err="1" smtClean="0"/>
              <a:t>stroke</a:t>
            </a:r>
            <a:r>
              <a:rPr lang="tr-TR" sz="900" dirty="0" smtClean="0"/>
              <a:t> in </a:t>
            </a:r>
            <a:r>
              <a:rPr lang="tr-TR" sz="900" dirty="0" err="1" smtClean="0"/>
              <a:t>patients</a:t>
            </a:r>
            <a:r>
              <a:rPr lang="tr-TR" sz="900" dirty="0" smtClean="0"/>
              <a:t> </a:t>
            </a:r>
            <a:r>
              <a:rPr lang="tr-TR" sz="900" dirty="0" err="1" smtClean="0"/>
              <a:t>with</a:t>
            </a:r>
            <a:r>
              <a:rPr lang="tr-TR" sz="900" dirty="0" smtClean="0"/>
              <a:t> </a:t>
            </a:r>
            <a:r>
              <a:rPr lang="tr-TR" sz="900" dirty="0" err="1" smtClean="0"/>
              <a:t>stroke</a:t>
            </a:r>
            <a:r>
              <a:rPr lang="tr-TR" sz="900" dirty="0" smtClean="0"/>
              <a:t> </a:t>
            </a:r>
            <a:r>
              <a:rPr lang="tr-TR" sz="900" dirty="0" err="1" smtClean="0"/>
              <a:t>and</a:t>
            </a:r>
            <a:r>
              <a:rPr lang="tr-TR" sz="900" dirty="0" smtClean="0"/>
              <a:t> </a:t>
            </a:r>
            <a:r>
              <a:rPr lang="tr-TR" sz="900" dirty="0" err="1" smtClean="0"/>
              <a:t>transient</a:t>
            </a:r>
            <a:r>
              <a:rPr lang="tr-TR" sz="900" dirty="0" smtClean="0"/>
              <a:t> </a:t>
            </a:r>
            <a:r>
              <a:rPr lang="tr-TR" sz="900" dirty="0" err="1" smtClean="0"/>
              <a:t>ischemic</a:t>
            </a:r>
            <a:r>
              <a:rPr lang="tr-TR" sz="900" dirty="0" smtClean="0"/>
              <a:t> </a:t>
            </a:r>
            <a:r>
              <a:rPr lang="tr-TR" sz="900" dirty="0" err="1" smtClean="0"/>
              <a:t>attack</a:t>
            </a:r>
            <a:r>
              <a:rPr lang="tr-TR" sz="900" dirty="0" smtClean="0"/>
              <a:t>: a </a:t>
            </a:r>
            <a:r>
              <a:rPr lang="tr-TR" sz="900" dirty="0" err="1" smtClean="0"/>
              <a:t>guideline</a:t>
            </a:r>
            <a:r>
              <a:rPr lang="tr-TR" sz="900" dirty="0" smtClean="0"/>
              <a:t> </a:t>
            </a:r>
            <a:r>
              <a:rPr lang="tr-TR" sz="900" dirty="0" err="1" smtClean="0"/>
              <a:t>for</a:t>
            </a:r>
            <a:r>
              <a:rPr lang="tr-TR" sz="900" dirty="0" smtClean="0"/>
              <a:t> </a:t>
            </a:r>
            <a:r>
              <a:rPr lang="tr-TR" sz="900" dirty="0" err="1" smtClean="0"/>
              <a:t>healthcare</a:t>
            </a:r>
            <a:r>
              <a:rPr lang="tr-TR" sz="900" dirty="0" smtClean="0"/>
              <a:t> </a:t>
            </a:r>
            <a:r>
              <a:rPr lang="tr-TR" sz="900" dirty="0" err="1" smtClean="0"/>
              <a:t>professionals</a:t>
            </a:r>
            <a:r>
              <a:rPr lang="tr-TR" sz="900" dirty="0" smtClean="0"/>
              <a:t> </a:t>
            </a:r>
            <a:r>
              <a:rPr lang="tr-TR" sz="900" dirty="0" err="1" smtClean="0"/>
              <a:t>from</a:t>
            </a:r>
            <a:r>
              <a:rPr lang="tr-TR" sz="900" dirty="0" smtClean="0"/>
              <a:t> </a:t>
            </a:r>
            <a:r>
              <a:rPr lang="tr-TR" sz="900" dirty="0" err="1" smtClean="0"/>
              <a:t>the</a:t>
            </a:r>
            <a:r>
              <a:rPr lang="tr-TR" sz="900" dirty="0" smtClean="0"/>
              <a:t> </a:t>
            </a:r>
            <a:r>
              <a:rPr lang="tr-TR" sz="900" dirty="0" err="1" smtClean="0"/>
              <a:t>American</a:t>
            </a:r>
            <a:r>
              <a:rPr lang="tr-TR" sz="900" dirty="0" smtClean="0"/>
              <a:t> </a:t>
            </a:r>
            <a:r>
              <a:rPr lang="tr-TR" sz="900" dirty="0" err="1" smtClean="0"/>
              <a:t>Heart</a:t>
            </a:r>
            <a:r>
              <a:rPr lang="tr-TR" sz="900" dirty="0" smtClean="0"/>
              <a:t> </a:t>
            </a:r>
            <a:r>
              <a:rPr lang="tr-TR" sz="900" dirty="0" err="1" smtClean="0"/>
              <a:t>Association</a:t>
            </a:r>
            <a:r>
              <a:rPr lang="tr-TR" sz="900" dirty="0" smtClean="0"/>
              <a:t>/</a:t>
            </a:r>
            <a:r>
              <a:rPr lang="tr-TR" sz="900" dirty="0" err="1" smtClean="0"/>
              <a:t>American</a:t>
            </a:r>
            <a:r>
              <a:rPr lang="tr-TR" sz="900" dirty="0" smtClean="0"/>
              <a:t> </a:t>
            </a:r>
            <a:r>
              <a:rPr lang="tr-TR" sz="900" dirty="0" err="1" smtClean="0"/>
              <a:t>Stroke</a:t>
            </a:r>
            <a:r>
              <a:rPr lang="tr-TR" sz="900" dirty="0" smtClean="0"/>
              <a:t> </a:t>
            </a:r>
            <a:r>
              <a:rPr lang="tr-TR" sz="900" dirty="0" err="1" smtClean="0"/>
              <a:t>Association</a:t>
            </a:r>
            <a:r>
              <a:rPr lang="tr-TR" sz="900" dirty="0" smtClean="0"/>
              <a:t> [</a:t>
            </a:r>
            <a:r>
              <a:rPr lang="tr-TR" sz="900" dirty="0" err="1" smtClean="0"/>
              <a:t>published</a:t>
            </a:r>
            <a:r>
              <a:rPr lang="tr-TR" sz="900" dirty="0" smtClean="0"/>
              <a:t> </a:t>
            </a:r>
            <a:r>
              <a:rPr lang="tr-TR" sz="900" dirty="0" err="1" smtClean="0"/>
              <a:t>correction</a:t>
            </a:r>
            <a:r>
              <a:rPr lang="tr-TR" sz="900" dirty="0" smtClean="0"/>
              <a:t> </a:t>
            </a:r>
            <a:r>
              <a:rPr lang="tr-TR" sz="900" dirty="0" err="1" smtClean="0"/>
              <a:t>appears</a:t>
            </a:r>
            <a:r>
              <a:rPr lang="tr-TR" sz="900" dirty="0" smtClean="0"/>
              <a:t> in </a:t>
            </a:r>
            <a:r>
              <a:rPr lang="tr-TR" sz="900" dirty="0" err="1" smtClean="0"/>
              <a:t>Stroke</a:t>
            </a:r>
            <a:r>
              <a:rPr lang="tr-TR" sz="900" dirty="0" smtClean="0"/>
              <a:t>. 2015;46:e54]. </a:t>
            </a:r>
            <a:r>
              <a:rPr lang="tr-TR" sz="900" dirty="0" err="1" smtClean="0"/>
              <a:t>Stroke</a:t>
            </a:r>
            <a:r>
              <a:rPr lang="tr-TR" sz="900" dirty="0" smtClean="0"/>
              <a:t>. 2014;45:2160–2236. </a:t>
            </a:r>
            <a:r>
              <a:rPr lang="tr-TR" sz="900" dirty="0" err="1" smtClean="0"/>
              <a:t>doi</a:t>
            </a:r>
            <a:r>
              <a:rPr lang="tr-TR" sz="900" dirty="0" smtClean="0"/>
              <a:t>: 10.1161/STR.0000000000000024</a:t>
            </a:r>
            <a:endParaRPr lang="tr-TR"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Sınıflama</a:t>
            </a:r>
            <a:endParaRPr lang="tr-TR" dirty="0"/>
          </a:p>
        </p:txBody>
      </p:sp>
      <p:sp>
        <p:nvSpPr>
          <p:cNvPr id="3" name="2 İçerik Yer Tutucusu"/>
          <p:cNvSpPr>
            <a:spLocks noGrp="1"/>
          </p:cNvSpPr>
          <p:nvPr>
            <p:ph idx="1"/>
          </p:nvPr>
        </p:nvSpPr>
        <p:spPr/>
        <p:txBody>
          <a:bodyPr/>
          <a:lstStyle/>
          <a:p>
            <a:r>
              <a:rPr lang="tr-TR" dirty="0" smtClean="0"/>
              <a:t>Çocukluk çağı inmeleri değişik biçimlerde sınıflanabilir:</a:t>
            </a:r>
          </a:p>
          <a:p>
            <a:pPr lvl="1"/>
            <a:r>
              <a:rPr lang="tr-TR" dirty="0" smtClean="0"/>
              <a:t>Hasta yaşına göre (</a:t>
            </a:r>
            <a:r>
              <a:rPr lang="tr-TR" dirty="0" err="1" smtClean="0"/>
              <a:t>perinatal</a:t>
            </a:r>
            <a:r>
              <a:rPr lang="tr-TR" dirty="0" smtClean="0"/>
              <a:t>, çocukluk çağı..)</a:t>
            </a:r>
          </a:p>
          <a:p>
            <a:pPr lvl="1"/>
            <a:r>
              <a:rPr lang="tr-TR" dirty="0" smtClean="0"/>
              <a:t>Tutulan damar tipine göre (</a:t>
            </a:r>
            <a:r>
              <a:rPr lang="tr-TR" dirty="0" err="1" smtClean="0"/>
              <a:t>arteriyel</a:t>
            </a:r>
            <a:r>
              <a:rPr lang="tr-TR" dirty="0" smtClean="0"/>
              <a:t>, </a:t>
            </a:r>
            <a:r>
              <a:rPr lang="tr-TR" dirty="0" err="1" smtClean="0"/>
              <a:t>venöz</a:t>
            </a:r>
            <a:r>
              <a:rPr lang="tr-TR" dirty="0" smtClean="0"/>
              <a:t>)</a:t>
            </a:r>
          </a:p>
          <a:p>
            <a:pPr lvl="1"/>
            <a:r>
              <a:rPr lang="tr-TR" dirty="0" err="1" smtClean="0"/>
              <a:t>İskemik</a:t>
            </a:r>
            <a:r>
              <a:rPr lang="tr-TR" dirty="0" smtClean="0"/>
              <a:t>, </a:t>
            </a:r>
            <a:r>
              <a:rPr lang="tr-TR" dirty="0" err="1" smtClean="0"/>
              <a:t>Hemorajik</a:t>
            </a:r>
            <a:r>
              <a:rPr lang="tr-TR" dirty="0" smtClean="0"/>
              <a:t> (kanamalı) inme</a:t>
            </a:r>
          </a:p>
          <a:p>
            <a:pPr lvl="1"/>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Antitrombotik</a:t>
            </a:r>
            <a:r>
              <a:rPr lang="tr-TR" dirty="0" smtClean="0"/>
              <a:t> tedavi </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Antitrombotik</a:t>
            </a:r>
            <a:r>
              <a:rPr lang="tr-TR" dirty="0" smtClean="0"/>
              <a:t> tedavi kararları zordur ve bireyselleştirme gerektirir</a:t>
            </a:r>
          </a:p>
          <a:p>
            <a:r>
              <a:rPr lang="tr-TR" dirty="0" smtClean="0"/>
              <a:t>Karakteristik olmayan çocukluk </a:t>
            </a:r>
            <a:r>
              <a:rPr lang="tr-TR" dirty="0" err="1" smtClean="0"/>
              <a:t>AAI'si</a:t>
            </a:r>
            <a:r>
              <a:rPr lang="tr-TR" dirty="0" smtClean="0"/>
              <a:t> olan çocuklar için, neden araştırılırken başvurudan sonraki ilk 5 ila 7 gün boyunca </a:t>
            </a:r>
            <a:r>
              <a:rPr lang="tr-TR" dirty="0" err="1" smtClean="0"/>
              <a:t>antikoagülasyon</a:t>
            </a:r>
            <a:r>
              <a:rPr lang="tr-TR" dirty="0" smtClean="0"/>
              <a:t> veya aspirin düşünülebilir. </a:t>
            </a:r>
          </a:p>
          <a:p>
            <a:r>
              <a:rPr lang="tr-TR" dirty="0" smtClean="0"/>
              <a:t>Sebep araştırmaları tamamlandıktan sonra, tıbbi yaklaşımın daha da geliştirilmesi uygulanabilir.</a:t>
            </a:r>
          </a:p>
          <a:p>
            <a:r>
              <a:rPr lang="tr-TR" dirty="0" smtClean="0"/>
              <a:t>Kardiyak </a:t>
            </a:r>
            <a:r>
              <a:rPr lang="tr-TR" dirty="0" err="1" smtClean="0"/>
              <a:t>emboliden</a:t>
            </a:r>
            <a:r>
              <a:rPr lang="tr-TR" dirty="0" smtClean="0"/>
              <a:t> (yeni doğanlar dahil) kaynaklanan inme için veya önceden </a:t>
            </a:r>
            <a:r>
              <a:rPr lang="tr-TR" dirty="0" err="1" smtClean="0"/>
              <a:t>trombozu</a:t>
            </a:r>
            <a:r>
              <a:rPr lang="tr-TR" dirty="0" smtClean="0"/>
              <a:t> veya bilinen bir </a:t>
            </a:r>
            <a:r>
              <a:rPr lang="tr-TR" dirty="0" err="1" smtClean="0"/>
              <a:t>protrombotik</a:t>
            </a:r>
            <a:r>
              <a:rPr lang="tr-TR" dirty="0" smtClean="0"/>
              <a:t> bozukluğu olan kişilerde, idame tedavisi tipik olarak LMWH veya </a:t>
            </a:r>
            <a:r>
              <a:rPr lang="tr-TR" dirty="0" err="1" smtClean="0"/>
              <a:t>varfarin</a:t>
            </a:r>
            <a:r>
              <a:rPr lang="tr-TR" dirty="0" smtClean="0"/>
              <a:t> ile 3-6 ay boyunca devam eden </a:t>
            </a:r>
            <a:r>
              <a:rPr lang="tr-TR" dirty="0" err="1" smtClean="0"/>
              <a:t>antikoagülasyondan</a:t>
            </a:r>
            <a:r>
              <a:rPr lang="tr-TR" dirty="0" smtClean="0"/>
              <a:t> oluşur.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40</a:t>
            </a:fld>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profilaksi</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Şiddetli genetik </a:t>
            </a:r>
            <a:r>
              <a:rPr lang="tr-TR" dirty="0" err="1" smtClean="0"/>
              <a:t>trombofili</a:t>
            </a:r>
            <a:r>
              <a:rPr lang="tr-TR" dirty="0" smtClean="0"/>
              <a:t> (örneğin, protein C eksikliği, </a:t>
            </a:r>
            <a:r>
              <a:rPr lang="tr-TR" dirty="0" err="1" smtClean="0"/>
              <a:t>antitrombin</a:t>
            </a:r>
            <a:r>
              <a:rPr lang="tr-TR" dirty="0" smtClean="0"/>
              <a:t> eksikliği, </a:t>
            </a:r>
            <a:r>
              <a:rPr lang="tr-TR" dirty="0" err="1" smtClean="0"/>
              <a:t>hiperhomosisteinemi</a:t>
            </a:r>
            <a:r>
              <a:rPr lang="tr-TR" dirty="0" smtClean="0"/>
              <a:t>) varlığında, daha uzun süreli tedavi düşünülmelidir. </a:t>
            </a:r>
          </a:p>
          <a:p>
            <a:r>
              <a:rPr lang="tr-TR" dirty="0" smtClean="0"/>
              <a:t>Diğer çocukların çoğunda sürekli idame tedavisi, 3 ila 5 mg/kg/gün dozunda verilen aspirin’den oluşur.</a:t>
            </a:r>
          </a:p>
          <a:p>
            <a:r>
              <a:rPr lang="tr-TR" dirty="0" smtClean="0"/>
              <a:t>Aspirin tedavisinin süresi, altta yatan duruma ve devam eden tekrarlayan inme riskine bağlıdır.</a:t>
            </a:r>
          </a:p>
          <a:p>
            <a:r>
              <a:rPr lang="tr-TR" dirty="0" smtClean="0"/>
              <a:t> Çoğu çocuk, tekrarlayan inmelerin büyük çoğunluğunun meydana geldiği zaman penceresini kapatmak için 2 yıl boyunca tedavi edilir</a:t>
            </a:r>
          </a:p>
        </p:txBody>
      </p:sp>
      <p:sp>
        <p:nvSpPr>
          <p:cNvPr id="4" name="3 Slayt Numarası Yer Tutucusu"/>
          <p:cNvSpPr>
            <a:spLocks noGrp="1"/>
          </p:cNvSpPr>
          <p:nvPr>
            <p:ph type="sldNum" sz="quarter" idx="12"/>
          </p:nvPr>
        </p:nvSpPr>
        <p:spPr/>
        <p:txBody>
          <a:bodyPr/>
          <a:lstStyle/>
          <a:p>
            <a:fld id="{B1DEFA8C-F947-479F-BE07-76B6B3F80BF1}" type="slidenum">
              <a:rPr lang="tr-TR" smtClean="0"/>
              <a:pPr/>
              <a:t>41</a:t>
            </a:fld>
            <a:endParaRPr lang="tr-TR"/>
          </a:p>
        </p:txBody>
      </p:sp>
      <p:sp>
        <p:nvSpPr>
          <p:cNvPr id="5" name="4 Metin kutusu"/>
          <p:cNvSpPr txBox="1"/>
          <p:nvPr/>
        </p:nvSpPr>
        <p:spPr>
          <a:xfrm>
            <a:off x="1643042" y="6072206"/>
            <a:ext cx="6143668" cy="553998"/>
          </a:xfrm>
          <a:prstGeom prst="rect">
            <a:avLst/>
          </a:prstGeom>
          <a:noFill/>
        </p:spPr>
        <p:txBody>
          <a:bodyPr wrap="square" rtlCol="0">
            <a:spAutoFit/>
          </a:bodyPr>
          <a:lstStyle/>
          <a:p>
            <a:r>
              <a:rPr lang="tr-TR" sz="1000" dirty="0" err="1" smtClean="0"/>
              <a:t>Fullerton</a:t>
            </a:r>
            <a:r>
              <a:rPr lang="tr-TR" sz="1000" dirty="0" smtClean="0"/>
              <a:t> HJ, </a:t>
            </a:r>
            <a:r>
              <a:rPr lang="tr-TR" sz="1000" dirty="0" err="1" smtClean="0"/>
              <a:t>Wintermark</a:t>
            </a:r>
            <a:r>
              <a:rPr lang="tr-TR" sz="1000" dirty="0" smtClean="0"/>
              <a:t> M, </a:t>
            </a:r>
            <a:r>
              <a:rPr lang="tr-TR" sz="1000" dirty="0" err="1" smtClean="0"/>
              <a:t>Hills</a:t>
            </a:r>
            <a:r>
              <a:rPr lang="tr-TR" sz="1000" dirty="0" smtClean="0"/>
              <a:t> NK, </a:t>
            </a:r>
            <a:r>
              <a:rPr lang="tr-TR" sz="1000" dirty="0" err="1" smtClean="0"/>
              <a:t>Dowling</a:t>
            </a:r>
            <a:r>
              <a:rPr lang="tr-TR" sz="1000" dirty="0" smtClean="0"/>
              <a:t> MM, Tan M, </a:t>
            </a:r>
            <a:r>
              <a:rPr lang="tr-TR" sz="1000" dirty="0" err="1" smtClean="0"/>
              <a:t>Rafay</a:t>
            </a:r>
            <a:r>
              <a:rPr lang="tr-TR" sz="1000" dirty="0" smtClean="0"/>
              <a:t> MF, </a:t>
            </a:r>
            <a:r>
              <a:rPr lang="tr-TR" sz="1000" dirty="0" err="1" smtClean="0"/>
              <a:t>Elkind</a:t>
            </a:r>
            <a:r>
              <a:rPr lang="tr-TR" sz="1000" dirty="0" smtClean="0"/>
              <a:t> MS, </a:t>
            </a:r>
            <a:r>
              <a:rPr lang="tr-TR" sz="1000" dirty="0" err="1" smtClean="0"/>
              <a:t>Barkovich</a:t>
            </a:r>
            <a:r>
              <a:rPr lang="tr-TR" sz="1000" dirty="0" smtClean="0"/>
              <a:t> AJ, </a:t>
            </a:r>
            <a:r>
              <a:rPr lang="tr-TR" sz="1000" dirty="0" err="1" smtClean="0"/>
              <a:t>deVeber</a:t>
            </a:r>
            <a:r>
              <a:rPr lang="tr-TR" sz="1000" dirty="0" smtClean="0"/>
              <a:t> GA; VIPS </a:t>
            </a:r>
            <a:r>
              <a:rPr lang="tr-TR" sz="1000" dirty="0" err="1" smtClean="0"/>
              <a:t>Investigators</a:t>
            </a:r>
            <a:r>
              <a:rPr lang="tr-TR" sz="1000" dirty="0" smtClean="0"/>
              <a:t>. Risk of </a:t>
            </a:r>
            <a:r>
              <a:rPr lang="tr-TR" sz="1000" dirty="0" err="1" smtClean="0"/>
              <a:t>recurrent</a:t>
            </a:r>
            <a:r>
              <a:rPr lang="tr-TR" sz="1000" dirty="0" smtClean="0"/>
              <a:t> </a:t>
            </a:r>
            <a:r>
              <a:rPr lang="tr-TR" sz="1000" dirty="0" err="1" smtClean="0"/>
              <a:t>arterial</a:t>
            </a:r>
            <a:r>
              <a:rPr lang="tr-TR" sz="1000" dirty="0" smtClean="0"/>
              <a:t> </a:t>
            </a:r>
            <a:r>
              <a:rPr lang="tr-TR" sz="1000" dirty="0" err="1" smtClean="0"/>
              <a:t>ischemic</a:t>
            </a:r>
            <a:r>
              <a:rPr lang="tr-TR" sz="1000" dirty="0" smtClean="0"/>
              <a:t> </a:t>
            </a:r>
            <a:r>
              <a:rPr lang="tr-TR" sz="1000" dirty="0" err="1" smtClean="0"/>
              <a:t>stroke</a:t>
            </a:r>
            <a:r>
              <a:rPr lang="tr-TR" sz="1000" dirty="0" smtClean="0"/>
              <a:t> in </a:t>
            </a:r>
            <a:r>
              <a:rPr lang="tr-TR" sz="1000" dirty="0" err="1" smtClean="0"/>
              <a:t>childhood</a:t>
            </a:r>
            <a:r>
              <a:rPr lang="tr-TR" sz="1000" dirty="0" smtClean="0"/>
              <a:t>: a </a:t>
            </a:r>
            <a:r>
              <a:rPr lang="tr-TR" sz="1000" dirty="0" err="1" smtClean="0"/>
              <a:t>prospective</a:t>
            </a:r>
            <a:r>
              <a:rPr lang="tr-TR" sz="1000" dirty="0" smtClean="0"/>
              <a:t> </a:t>
            </a:r>
            <a:r>
              <a:rPr lang="tr-TR" sz="1000" dirty="0" err="1" smtClean="0"/>
              <a:t>international</a:t>
            </a:r>
            <a:r>
              <a:rPr lang="tr-TR" sz="1000" dirty="0" smtClean="0"/>
              <a:t> </a:t>
            </a:r>
            <a:r>
              <a:rPr lang="tr-TR" sz="1000" dirty="0" err="1" smtClean="0"/>
              <a:t>study</a:t>
            </a:r>
            <a:r>
              <a:rPr lang="tr-TR" sz="1000" dirty="0" smtClean="0"/>
              <a:t>. </a:t>
            </a:r>
            <a:r>
              <a:rPr lang="tr-TR" sz="1000" dirty="0" err="1" smtClean="0"/>
              <a:t>Stroke</a:t>
            </a:r>
            <a:r>
              <a:rPr lang="tr-TR" sz="1000" dirty="0" smtClean="0"/>
              <a:t>. 2016;47:53–59. </a:t>
            </a:r>
            <a:r>
              <a:rPr lang="tr-TR" sz="1000" dirty="0" err="1" smtClean="0"/>
              <a:t>doi</a:t>
            </a:r>
            <a:r>
              <a:rPr lang="tr-TR" sz="1000" dirty="0" smtClean="0"/>
              <a:t>: 10.1161/STROKEAHA.115.011173</a:t>
            </a:r>
            <a:endParaRPr lang="tr-TR" sz="1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profilaksi</a:t>
            </a:r>
            <a:endParaRPr lang="tr-TR" dirty="0"/>
          </a:p>
        </p:txBody>
      </p:sp>
      <p:sp>
        <p:nvSpPr>
          <p:cNvPr id="3" name="2 İçerik Yer Tutucusu"/>
          <p:cNvSpPr>
            <a:spLocks noGrp="1"/>
          </p:cNvSpPr>
          <p:nvPr>
            <p:ph idx="1"/>
          </p:nvPr>
        </p:nvSpPr>
        <p:spPr/>
        <p:txBody>
          <a:bodyPr/>
          <a:lstStyle/>
          <a:p>
            <a:r>
              <a:rPr lang="tr-TR" dirty="0" smtClean="0"/>
              <a:t>Ancak, kalıcı </a:t>
            </a:r>
            <a:r>
              <a:rPr lang="tr-TR" dirty="0" err="1" smtClean="0"/>
              <a:t>arteriyopati</a:t>
            </a:r>
            <a:r>
              <a:rPr lang="tr-TR" dirty="0" smtClean="0"/>
              <a:t> durumunda </a:t>
            </a:r>
            <a:r>
              <a:rPr lang="tr-TR" dirty="0" err="1" smtClean="0"/>
              <a:t>antitrombotik</a:t>
            </a:r>
            <a:r>
              <a:rPr lang="tr-TR" dirty="0" smtClean="0"/>
              <a:t> tedavinin süresi bilinmemektedir. </a:t>
            </a:r>
          </a:p>
          <a:p>
            <a:r>
              <a:rPr lang="tr-TR" dirty="0" smtClean="0"/>
              <a:t>Hiçbir klinik çalışma, </a:t>
            </a:r>
            <a:r>
              <a:rPr lang="tr-TR" dirty="0" err="1" smtClean="0"/>
              <a:t>antiplatelet</a:t>
            </a:r>
            <a:r>
              <a:rPr lang="tr-TR" dirty="0" smtClean="0"/>
              <a:t> veya </a:t>
            </a:r>
            <a:r>
              <a:rPr lang="tr-TR" dirty="0" err="1" smtClean="0"/>
              <a:t>antikoagülan</a:t>
            </a:r>
            <a:r>
              <a:rPr lang="tr-TR" dirty="0" smtClean="0"/>
              <a:t> ilaçların en iyisi olup olmadığını değerlendirmemiştir; ancak, </a:t>
            </a:r>
            <a:r>
              <a:rPr lang="tr-TR" dirty="0" err="1" smtClean="0"/>
              <a:t>antitrombotik</a:t>
            </a:r>
            <a:r>
              <a:rPr lang="tr-TR" dirty="0" smtClean="0"/>
              <a:t> tedavinin yokluğunun indeks çocukluk </a:t>
            </a:r>
            <a:r>
              <a:rPr lang="tr-TR" dirty="0" err="1" smtClean="0"/>
              <a:t>AAI'sinden</a:t>
            </a:r>
            <a:r>
              <a:rPr lang="tr-TR" dirty="0" smtClean="0"/>
              <a:t> sonra tekrarlayan inme riskinin 1,5 ila 2 kat artmasıyla ilişkili olduğu açıktır</a:t>
            </a:r>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Aspirin direnci</a:t>
            </a:r>
            <a:endParaRPr lang="tr-TR" dirty="0"/>
          </a:p>
        </p:txBody>
      </p:sp>
      <p:sp>
        <p:nvSpPr>
          <p:cNvPr id="3" name="2 İçerik Yer Tutucusu"/>
          <p:cNvSpPr>
            <a:spLocks noGrp="1"/>
          </p:cNvSpPr>
          <p:nvPr>
            <p:ph idx="1"/>
          </p:nvPr>
        </p:nvSpPr>
        <p:spPr/>
        <p:txBody>
          <a:bodyPr/>
          <a:lstStyle/>
          <a:p>
            <a:r>
              <a:rPr lang="tr-TR" dirty="0" smtClean="0"/>
              <a:t>Aspirin </a:t>
            </a:r>
            <a:r>
              <a:rPr lang="tr-TR" dirty="0" err="1" smtClean="0"/>
              <a:t>trombosit</a:t>
            </a:r>
            <a:r>
              <a:rPr lang="tr-TR" dirty="0" smtClean="0"/>
              <a:t> </a:t>
            </a:r>
            <a:r>
              <a:rPr lang="tr-TR" dirty="0" err="1" smtClean="0"/>
              <a:t>siklooksijenaz</a:t>
            </a:r>
            <a:r>
              <a:rPr lang="tr-TR" dirty="0" smtClean="0"/>
              <a:t>-1'i </a:t>
            </a:r>
            <a:r>
              <a:rPr lang="tr-TR" dirty="0" err="1" smtClean="0"/>
              <a:t>inhibe</a:t>
            </a:r>
            <a:r>
              <a:rPr lang="tr-TR" dirty="0" smtClean="0"/>
              <a:t> eder ve </a:t>
            </a:r>
            <a:r>
              <a:rPr lang="tr-TR" dirty="0" err="1" smtClean="0"/>
              <a:t>tromboksan</a:t>
            </a:r>
            <a:r>
              <a:rPr lang="tr-TR" dirty="0" smtClean="0"/>
              <a:t> B2 üretimini önler</a:t>
            </a:r>
          </a:p>
          <a:p>
            <a:r>
              <a:rPr lang="tr-TR" dirty="0" smtClean="0"/>
              <a:t>Aspirin direnci , </a:t>
            </a:r>
            <a:r>
              <a:rPr lang="tr-TR" dirty="0" err="1" smtClean="0"/>
              <a:t>laboratuvarda</a:t>
            </a:r>
            <a:r>
              <a:rPr lang="tr-TR" dirty="0" smtClean="0"/>
              <a:t> ölçüldüğü üzere aspirine yanıt eksikliğine ikincil önemli </a:t>
            </a:r>
            <a:r>
              <a:rPr lang="tr-TR" dirty="0" err="1" smtClean="0"/>
              <a:t>kardiyovasküler</a:t>
            </a:r>
            <a:r>
              <a:rPr lang="tr-TR" dirty="0" smtClean="0"/>
              <a:t> olayların gelişimi de dahil olmak üzere, yetişkin literatüründe geniş çapta tartışılmıştır</a:t>
            </a:r>
          </a:p>
          <a:p>
            <a:r>
              <a:rPr lang="tr-TR" dirty="0" smtClean="0"/>
              <a:t>Çalışmalar, </a:t>
            </a:r>
            <a:r>
              <a:rPr lang="tr-TR" dirty="0" err="1" smtClean="0"/>
              <a:t>siklooksijenaz</a:t>
            </a:r>
            <a:r>
              <a:rPr lang="tr-TR" dirty="0" smtClean="0"/>
              <a:t>-1'in aspirin tarafından </a:t>
            </a:r>
            <a:r>
              <a:rPr lang="tr-TR" dirty="0" err="1" smtClean="0"/>
              <a:t>inaktivasyon</a:t>
            </a:r>
            <a:r>
              <a:rPr lang="tr-TR" dirty="0" smtClean="0"/>
              <a:t> eksikliğini desteklememektedir.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43</a:t>
            </a:fld>
            <a:endParaRPr lang="tr-TR"/>
          </a:p>
        </p:txBody>
      </p:sp>
      <p:sp>
        <p:nvSpPr>
          <p:cNvPr id="5" name="4 Metin kutusu"/>
          <p:cNvSpPr txBox="1"/>
          <p:nvPr/>
        </p:nvSpPr>
        <p:spPr>
          <a:xfrm>
            <a:off x="1714480" y="6000768"/>
            <a:ext cx="6143668" cy="400110"/>
          </a:xfrm>
          <a:prstGeom prst="rect">
            <a:avLst/>
          </a:prstGeom>
          <a:noFill/>
        </p:spPr>
        <p:txBody>
          <a:bodyPr wrap="square" rtlCol="0">
            <a:spAutoFit/>
          </a:bodyPr>
          <a:lstStyle/>
          <a:p>
            <a:r>
              <a:rPr lang="en-US" sz="1000" dirty="0" smtClean="0"/>
              <a:t>Michelson AD, Bhatt DL. How I use laboratory monitoring of </a:t>
            </a:r>
            <a:r>
              <a:rPr lang="en-US" sz="1000" dirty="0" err="1" smtClean="0"/>
              <a:t>antiplatelet</a:t>
            </a:r>
            <a:r>
              <a:rPr lang="en-US" sz="1000" dirty="0" smtClean="0"/>
              <a:t> therapy. Blood. 2017;130:713–721. </a:t>
            </a:r>
            <a:r>
              <a:rPr lang="en-US" sz="1000" dirty="0" err="1" smtClean="0"/>
              <a:t>doi</a:t>
            </a:r>
            <a:r>
              <a:rPr lang="en-US" sz="1000" dirty="0" smtClean="0"/>
              <a:t>: 10.1182/blood-2017-03-742338</a:t>
            </a:r>
            <a:endParaRPr lang="tr-TR" sz="1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Aspirin direnci</a:t>
            </a:r>
            <a:endParaRPr lang="tr-TR" dirty="0"/>
          </a:p>
        </p:txBody>
      </p:sp>
      <p:sp>
        <p:nvSpPr>
          <p:cNvPr id="3" name="2 İçerik Yer Tutucusu"/>
          <p:cNvSpPr>
            <a:spLocks noGrp="1"/>
          </p:cNvSpPr>
          <p:nvPr>
            <p:ph idx="1"/>
          </p:nvPr>
        </p:nvSpPr>
        <p:spPr/>
        <p:txBody>
          <a:bodyPr/>
          <a:lstStyle/>
          <a:p>
            <a:r>
              <a:rPr lang="tr-TR" dirty="0" smtClean="0"/>
              <a:t>İlaç-ilaç etkileşimleri, aspirinin </a:t>
            </a:r>
            <a:r>
              <a:rPr lang="tr-TR" dirty="0" err="1" smtClean="0"/>
              <a:t>nonsteroid</a:t>
            </a:r>
            <a:r>
              <a:rPr lang="tr-TR" dirty="0" smtClean="0"/>
              <a:t> </a:t>
            </a:r>
            <a:r>
              <a:rPr lang="tr-TR" dirty="0" err="1" smtClean="0"/>
              <a:t>antiinflamatuvar</a:t>
            </a:r>
            <a:r>
              <a:rPr lang="tr-TR" dirty="0" smtClean="0"/>
              <a:t> bir ilaçtan 2 saat önce verilmesiyle azaltılabilir</a:t>
            </a:r>
          </a:p>
          <a:p>
            <a:r>
              <a:rPr lang="tr-TR" dirty="0" smtClean="0"/>
              <a:t>Bununla birlikte birden fazla günlük </a:t>
            </a:r>
            <a:r>
              <a:rPr lang="tr-TR" dirty="0" err="1" smtClean="0"/>
              <a:t>ibuprofen</a:t>
            </a:r>
            <a:r>
              <a:rPr lang="tr-TR" dirty="0" smtClean="0"/>
              <a:t> dozu, günlük düşük doz aspirin </a:t>
            </a:r>
            <a:r>
              <a:rPr lang="tr-TR" dirty="0" err="1" smtClean="0"/>
              <a:t>trombosit</a:t>
            </a:r>
            <a:r>
              <a:rPr lang="tr-TR" dirty="0" smtClean="0"/>
              <a:t> </a:t>
            </a:r>
            <a:r>
              <a:rPr lang="tr-TR" dirty="0" err="1" smtClean="0"/>
              <a:t>inhibisyonunu</a:t>
            </a:r>
            <a:r>
              <a:rPr lang="tr-TR" dirty="0" smtClean="0"/>
              <a:t> rekabetçi bir şekilde </a:t>
            </a:r>
            <a:r>
              <a:rPr lang="tr-TR" dirty="0" err="1" smtClean="0"/>
              <a:t>inhibe</a:t>
            </a:r>
            <a:r>
              <a:rPr lang="tr-TR" dirty="0" smtClean="0"/>
              <a:t> edecektir</a:t>
            </a:r>
          </a:p>
          <a:p>
            <a:r>
              <a:rPr lang="tr-TR" dirty="0" err="1" smtClean="0"/>
              <a:t>Diabetes</a:t>
            </a:r>
            <a:r>
              <a:rPr lang="tr-TR" dirty="0" smtClean="0"/>
              <a:t> </a:t>
            </a:r>
            <a:r>
              <a:rPr lang="tr-TR" dirty="0" err="1" smtClean="0"/>
              <a:t>mellitus</a:t>
            </a:r>
            <a:r>
              <a:rPr lang="tr-TR" dirty="0" smtClean="0"/>
              <a:t> ve </a:t>
            </a:r>
            <a:r>
              <a:rPr lang="tr-TR" dirty="0" err="1" smtClean="0"/>
              <a:t>trombositemili</a:t>
            </a:r>
            <a:r>
              <a:rPr lang="tr-TR" dirty="0" smtClean="0"/>
              <a:t> hastalar daha hızlı bir </a:t>
            </a:r>
            <a:r>
              <a:rPr lang="tr-TR" dirty="0" err="1" smtClean="0"/>
              <a:t>siklooksijenaz</a:t>
            </a:r>
            <a:r>
              <a:rPr lang="tr-TR" dirty="0" smtClean="0"/>
              <a:t>-1 iyileşmesine sahiptir; bu nedenle aspirin tipik olarak günde iki kez verilmelidir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44</a:t>
            </a:fld>
            <a:endParaRPr lang="tr-TR"/>
          </a:p>
        </p:txBody>
      </p:sp>
      <p:sp>
        <p:nvSpPr>
          <p:cNvPr id="5" name="4 Metin kutusu"/>
          <p:cNvSpPr txBox="1"/>
          <p:nvPr/>
        </p:nvSpPr>
        <p:spPr>
          <a:xfrm>
            <a:off x="2857488" y="6180892"/>
            <a:ext cx="5643602" cy="677108"/>
          </a:xfrm>
          <a:prstGeom prst="rect">
            <a:avLst/>
          </a:prstGeom>
          <a:noFill/>
        </p:spPr>
        <p:txBody>
          <a:bodyPr wrap="square" rtlCol="0">
            <a:spAutoFit/>
          </a:bodyPr>
          <a:lstStyle/>
          <a:p>
            <a:r>
              <a:rPr lang="tr-TR" dirty="0" smtClean="0"/>
              <a:t> </a:t>
            </a:r>
            <a:r>
              <a:rPr lang="tr-TR" sz="1000" dirty="0" err="1" smtClean="0"/>
              <a:t>Dillinger</a:t>
            </a:r>
            <a:r>
              <a:rPr lang="tr-TR" sz="1000" dirty="0" smtClean="0"/>
              <a:t> JG, </a:t>
            </a:r>
            <a:r>
              <a:rPr lang="tr-TR" sz="1000" dirty="0" err="1" smtClean="0"/>
              <a:t>Sideris</a:t>
            </a:r>
            <a:r>
              <a:rPr lang="tr-TR" sz="1000" dirty="0" smtClean="0"/>
              <a:t> G, Henry P, Bal dit </a:t>
            </a:r>
            <a:r>
              <a:rPr lang="tr-TR" sz="1000" dirty="0" err="1" smtClean="0"/>
              <a:t>Sollier</a:t>
            </a:r>
            <a:r>
              <a:rPr lang="tr-TR" sz="1000" dirty="0" smtClean="0"/>
              <a:t> C, </a:t>
            </a:r>
            <a:r>
              <a:rPr lang="tr-TR" sz="1000" dirty="0" err="1" smtClean="0"/>
              <a:t>Ronez</a:t>
            </a:r>
            <a:r>
              <a:rPr lang="tr-TR" sz="1000" dirty="0" smtClean="0"/>
              <a:t> E, </a:t>
            </a:r>
            <a:r>
              <a:rPr lang="tr-TR" sz="1000" dirty="0" err="1" smtClean="0"/>
              <a:t>Drouet</a:t>
            </a:r>
            <a:r>
              <a:rPr lang="tr-TR" sz="1000" dirty="0" smtClean="0"/>
              <a:t> L. </a:t>
            </a:r>
            <a:r>
              <a:rPr lang="tr-TR" sz="1000" dirty="0" err="1" smtClean="0"/>
              <a:t>Twice</a:t>
            </a:r>
            <a:r>
              <a:rPr lang="tr-TR" sz="1000" dirty="0" smtClean="0"/>
              <a:t> </a:t>
            </a:r>
            <a:r>
              <a:rPr lang="tr-TR" sz="1000" dirty="0" err="1" smtClean="0"/>
              <a:t>daily</a:t>
            </a:r>
            <a:r>
              <a:rPr lang="tr-TR" sz="1000" dirty="0" smtClean="0"/>
              <a:t> aspirin </a:t>
            </a:r>
            <a:r>
              <a:rPr lang="tr-TR" sz="1000" dirty="0" err="1" smtClean="0"/>
              <a:t>to</a:t>
            </a:r>
            <a:r>
              <a:rPr lang="tr-TR" sz="1000" dirty="0" smtClean="0"/>
              <a:t> </a:t>
            </a:r>
            <a:r>
              <a:rPr lang="tr-TR" sz="1000" dirty="0" err="1" smtClean="0"/>
              <a:t>improve</a:t>
            </a:r>
            <a:r>
              <a:rPr lang="tr-TR" sz="1000" dirty="0" smtClean="0"/>
              <a:t> </a:t>
            </a:r>
            <a:r>
              <a:rPr lang="tr-TR" sz="1000" dirty="0" err="1" smtClean="0"/>
              <a:t>biological</a:t>
            </a:r>
            <a:r>
              <a:rPr lang="tr-TR" sz="1000" dirty="0" smtClean="0"/>
              <a:t> aspirin </a:t>
            </a:r>
            <a:r>
              <a:rPr lang="tr-TR" sz="1000" dirty="0" err="1" smtClean="0"/>
              <a:t>efficacy</a:t>
            </a:r>
            <a:r>
              <a:rPr lang="tr-TR" sz="1000" dirty="0" smtClean="0"/>
              <a:t> in </a:t>
            </a:r>
            <a:r>
              <a:rPr lang="tr-TR" sz="1000" dirty="0" err="1" smtClean="0"/>
              <a:t>patients</a:t>
            </a:r>
            <a:r>
              <a:rPr lang="tr-TR" sz="1000" dirty="0" smtClean="0"/>
              <a:t> </a:t>
            </a:r>
            <a:r>
              <a:rPr lang="tr-TR" sz="1000" dirty="0" err="1" smtClean="0"/>
              <a:t>with</a:t>
            </a:r>
            <a:r>
              <a:rPr lang="tr-TR" sz="1000" dirty="0" smtClean="0"/>
              <a:t> </a:t>
            </a:r>
            <a:r>
              <a:rPr lang="tr-TR" sz="1000" dirty="0" err="1" smtClean="0"/>
              <a:t>essential</a:t>
            </a:r>
            <a:r>
              <a:rPr lang="tr-TR" sz="1000" dirty="0" smtClean="0"/>
              <a:t> </a:t>
            </a:r>
            <a:r>
              <a:rPr lang="tr-TR" sz="1000" dirty="0" err="1" smtClean="0"/>
              <a:t>thrombocythemia</a:t>
            </a:r>
            <a:r>
              <a:rPr lang="tr-TR" sz="1000" dirty="0" smtClean="0"/>
              <a:t>. </a:t>
            </a:r>
            <a:r>
              <a:rPr lang="tr-TR" sz="1000" dirty="0" err="1" smtClean="0"/>
              <a:t>Thromb</a:t>
            </a:r>
            <a:r>
              <a:rPr lang="tr-TR" sz="1000" dirty="0" smtClean="0"/>
              <a:t> </a:t>
            </a:r>
            <a:r>
              <a:rPr lang="tr-TR" sz="1000" dirty="0" err="1" smtClean="0"/>
              <a:t>Res</a:t>
            </a:r>
            <a:r>
              <a:rPr lang="tr-TR" sz="1000" dirty="0" smtClean="0"/>
              <a:t>. 2012;129:91–94. </a:t>
            </a:r>
            <a:r>
              <a:rPr lang="tr-TR" sz="1000" dirty="0" err="1" smtClean="0"/>
              <a:t>doi</a:t>
            </a:r>
            <a:r>
              <a:rPr lang="tr-TR" sz="1000" dirty="0" smtClean="0"/>
              <a:t>: 10.1016/j.</a:t>
            </a:r>
            <a:r>
              <a:rPr lang="tr-TR" sz="1000" dirty="0" err="1" smtClean="0"/>
              <a:t>thromres</a:t>
            </a:r>
            <a:r>
              <a:rPr lang="tr-TR" sz="1000" dirty="0" smtClean="0"/>
              <a:t>.2011.09.017</a:t>
            </a:r>
            <a:endParaRPr lang="tr-TR" sz="1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istisna</a:t>
            </a:r>
            <a:endParaRPr lang="tr-TR" dirty="0"/>
          </a:p>
        </p:txBody>
      </p:sp>
      <p:sp>
        <p:nvSpPr>
          <p:cNvPr id="3" name="2 İçerik Yer Tutucusu"/>
          <p:cNvSpPr>
            <a:spLocks noGrp="1"/>
          </p:cNvSpPr>
          <p:nvPr>
            <p:ph idx="1"/>
          </p:nvPr>
        </p:nvSpPr>
        <p:spPr/>
        <p:txBody>
          <a:bodyPr>
            <a:normAutofit fontScale="85000" lnSpcReduction="20000"/>
          </a:bodyPr>
          <a:lstStyle/>
          <a:p>
            <a:r>
              <a:rPr lang="tr-TR" dirty="0" smtClean="0"/>
              <a:t>Cerrahi </a:t>
            </a:r>
            <a:r>
              <a:rPr lang="tr-TR" dirty="0" err="1" smtClean="0"/>
              <a:t>revaskülarizasyon</a:t>
            </a:r>
            <a:r>
              <a:rPr lang="tr-TR" dirty="0" smtClean="0"/>
              <a:t>, </a:t>
            </a:r>
            <a:r>
              <a:rPr lang="tr-TR" dirty="0" err="1" smtClean="0"/>
              <a:t>moyamoya</a:t>
            </a:r>
            <a:r>
              <a:rPr lang="tr-TR" dirty="0" smtClean="0"/>
              <a:t> hastalığı veya sendromu için birincil tedavidir</a:t>
            </a:r>
          </a:p>
          <a:p>
            <a:r>
              <a:rPr lang="tr-TR" dirty="0" err="1" smtClean="0"/>
              <a:t>Moyamoya'lı</a:t>
            </a:r>
            <a:r>
              <a:rPr lang="tr-TR" dirty="0" smtClean="0"/>
              <a:t> çocuklarda cerrahi </a:t>
            </a:r>
            <a:r>
              <a:rPr lang="tr-TR" dirty="0" err="1" smtClean="0"/>
              <a:t>revaskülarizasyonun</a:t>
            </a:r>
            <a:r>
              <a:rPr lang="tr-TR" dirty="0" smtClean="0"/>
              <a:t> çok çeşitli sonuç ölçütlerini iyileştirdiğine dair bol miktarda kanıt vardır.</a:t>
            </a:r>
          </a:p>
          <a:p>
            <a:r>
              <a:rPr lang="tr-TR" dirty="0" smtClean="0"/>
              <a:t>Radyografik olarak, </a:t>
            </a:r>
            <a:r>
              <a:rPr lang="tr-TR" dirty="0" err="1" smtClean="0"/>
              <a:t>revaskülarizasyon</a:t>
            </a:r>
            <a:r>
              <a:rPr lang="tr-TR" dirty="0" smtClean="0"/>
              <a:t> beyaz cevher değişikliklerini tersine çevirir, </a:t>
            </a:r>
            <a:r>
              <a:rPr lang="tr-TR" dirty="0" err="1" smtClean="0"/>
              <a:t>serebral</a:t>
            </a:r>
            <a:r>
              <a:rPr lang="tr-TR" dirty="0" smtClean="0"/>
              <a:t> </a:t>
            </a:r>
            <a:r>
              <a:rPr lang="tr-TR" dirty="0" err="1" smtClean="0"/>
              <a:t>oksijenasyon</a:t>
            </a:r>
            <a:r>
              <a:rPr lang="tr-TR" dirty="0" smtClean="0"/>
              <a:t> ölçümlerini iyileştirir ve ilerleyici </a:t>
            </a:r>
            <a:r>
              <a:rPr lang="tr-TR" dirty="0" err="1" smtClean="0"/>
              <a:t>arteriyopatiye</a:t>
            </a:r>
            <a:r>
              <a:rPr lang="tr-TR" dirty="0" smtClean="0"/>
              <a:t> rağmen inme yükünü stabilize ederken </a:t>
            </a:r>
            <a:r>
              <a:rPr lang="tr-TR" dirty="0" err="1" smtClean="0"/>
              <a:t>serebral</a:t>
            </a:r>
            <a:r>
              <a:rPr lang="tr-TR" dirty="0" smtClean="0"/>
              <a:t> kan akışını artırır</a:t>
            </a:r>
          </a:p>
          <a:p>
            <a:r>
              <a:rPr lang="tr-TR" dirty="0" smtClean="0"/>
              <a:t>Klinik olarak, cerrahi;</a:t>
            </a:r>
            <a:r>
              <a:rPr lang="tr-TR" dirty="0" err="1" smtClean="0"/>
              <a:t>iskemik</a:t>
            </a:r>
            <a:r>
              <a:rPr lang="tr-TR" dirty="0" smtClean="0"/>
              <a:t> semptomları, baş ağrısını ve kanama riskini azaltır ve inme oranlarını belirgin şekilde azaltır (ameliyatsız inme riski 1. yılda %32 ve 5. yılda %66-90'dır; ameliyattan sonra inme riski çoğu popülasyon için hem 1. hem de 5. yılda &lt;%5’ e düşer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45</a:t>
            </a:fld>
            <a:endParaRPr lang="tr-TR"/>
          </a:p>
        </p:txBody>
      </p:sp>
      <p:sp>
        <p:nvSpPr>
          <p:cNvPr id="5" name="4 Metin kutusu"/>
          <p:cNvSpPr txBox="1"/>
          <p:nvPr/>
        </p:nvSpPr>
        <p:spPr>
          <a:xfrm>
            <a:off x="2143108" y="6143644"/>
            <a:ext cx="5214974" cy="553998"/>
          </a:xfrm>
          <a:prstGeom prst="rect">
            <a:avLst/>
          </a:prstGeom>
          <a:noFill/>
        </p:spPr>
        <p:txBody>
          <a:bodyPr wrap="square" rtlCol="0">
            <a:spAutoFit/>
          </a:bodyPr>
          <a:lstStyle/>
          <a:p>
            <a:r>
              <a:rPr lang="en-US" sz="1000" dirty="0" smtClean="0"/>
              <a:t>Smith ER, Scott RM. Spontaneous occlusion of the circle of Willis in children: pediatric </a:t>
            </a:r>
            <a:r>
              <a:rPr lang="en-US" sz="1000" dirty="0" err="1" smtClean="0"/>
              <a:t>moyamoya</a:t>
            </a:r>
            <a:r>
              <a:rPr lang="en-US" sz="1000" dirty="0" smtClean="0"/>
              <a:t> summary with proposed evidence-based practice guidelines: a review. J </a:t>
            </a:r>
            <a:r>
              <a:rPr lang="en-US" sz="1000" dirty="0" err="1" smtClean="0"/>
              <a:t>Neurosurg</a:t>
            </a:r>
            <a:r>
              <a:rPr lang="en-US" sz="1000" dirty="0" smtClean="0"/>
              <a:t> </a:t>
            </a:r>
            <a:r>
              <a:rPr lang="en-US" sz="1000" dirty="0" err="1" smtClean="0"/>
              <a:t>Pediatr</a:t>
            </a:r>
            <a:r>
              <a:rPr lang="en-US" sz="1000" dirty="0" smtClean="0"/>
              <a:t>. 2012;9:353–360. </a:t>
            </a:r>
            <a:r>
              <a:rPr lang="en-US" sz="1000" dirty="0" err="1" smtClean="0"/>
              <a:t>doi</a:t>
            </a:r>
            <a:r>
              <a:rPr lang="en-US" sz="1000" dirty="0" smtClean="0"/>
              <a:t>: 10.3171/2011.12.PEDS1172</a:t>
            </a:r>
            <a:endParaRPr lang="tr-TR" sz="1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Orak hücreli anemide </a:t>
            </a:r>
            <a:r>
              <a:rPr lang="tr-TR" dirty="0" err="1" smtClean="0"/>
              <a:t>profilaksi</a:t>
            </a:r>
            <a:endParaRPr lang="tr-TR" dirty="0"/>
          </a:p>
        </p:txBody>
      </p:sp>
      <p:sp>
        <p:nvSpPr>
          <p:cNvPr id="3" name="2 İçerik Yer Tutucusu"/>
          <p:cNvSpPr>
            <a:spLocks noGrp="1"/>
          </p:cNvSpPr>
          <p:nvPr>
            <p:ph idx="1"/>
          </p:nvPr>
        </p:nvSpPr>
        <p:spPr/>
        <p:txBody>
          <a:bodyPr/>
          <a:lstStyle/>
          <a:p>
            <a:r>
              <a:rPr lang="tr-TR" dirty="0" err="1" smtClean="0"/>
              <a:t>Hidroksiüre</a:t>
            </a:r>
            <a:endParaRPr lang="tr-TR" dirty="0" smtClean="0"/>
          </a:p>
          <a:p>
            <a:r>
              <a:rPr lang="tr-TR" dirty="0" err="1" smtClean="0"/>
              <a:t>Hemotopoetik</a:t>
            </a:r>
            <a:r>
              <a:rPr lang="tr-TR" dirty="0" smtClean="0"/>
              <a:t> kök hücre nakli</a:t>
            </a:r>
          </a:p>
          <a:p>
            <a:endParaRPr lang="tr-TR" dirty="0" smtClean="0"/>
          </a:p>
          <a:p>
            <a:endParaRPr lang="tr-TR" dirty="0" smtClean="0"/>
          </a:p>
          <a:p>
            <a:r>
              <a:rPr lang="tr-TR" dirty="0" smtClean="0"/>
              <a:t>Sessiz </a:t>
            </a:r>
            <a:r>
              <a:rPr lang="tr-TR" dirty="0" err="1" smtClean="0"/>
              <a:t>infarktlar</a:t>
            </a:r>
            <a:r>
              <a:rPr lang="tr-TR" dirty="0" smtClean="0"/>
              <a:t> için kanıta dayalı tek tedavi, hemoglobin S yüzdesini &lt;%30 altında tutma hedefi ile transfüzyon tedavisidir.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46</a:t>
            </a:fld>
            <a:endParaRPr lang="tr-TR"/>
          </a:p>
        </p:txBody>
      </p:sp>
      <p:sp>
        <p:nvSpPr>
          <p:cNvPr id="5" name="4 Metin kutusu"/>
          <p:cNvSpPr txBox="1"/>
          <p:nvPr/>
        </p:nvSpPr>
        <p:spPr>
          <a:xfrm>
            <a:off x="1785918" y="5357826"/>
            <a:ext cx="5357850" cy="600164"/>
          </a:xfrm>
          <a:prstGeom prst="rect">
            <a:avLst/>
          </a:prstGeom>
          <a:noFill/>
        </p:spPr>
        <p:txBody>
          <a:bodyPr wrap="square" rtlCol="0">
            <a:spAutoFit/>
          </a:bodyPr>
          <a:lstStyle/>
          <a:p>
            <a:r>
              <a:rPr lang="tr-TR" sz="1100" dirty="0" err="1" smtClean="0"/>
              <a:t>Bodas</a:t>
            </a:r>
            <a:r>
              <a:rPr lang="tr-TR" sz="1100" dirty="0" smtClean="0"/>
              <a:t> P, </a:t>
            </a:r>
            <a:r>
              <a:rPr lang="tr-TR" sz="1100" dirty="0" err="1" smtClean="0"/>
              <a:t>Rotz</a:t>
            </a:r>
            <a:r>
              <a:rPr lang="tr-TR" sz="1100" dirty="0" smtClean="0"/>
              <a:t> S. </a:t>
            </a:r>
            <a:r>
              <a:rPr lang="tr-TR" sz="1100" dirty="0" err="1" smtClean="0"/>
              <a:t>Cerebral</a:t>
            </a:r>
            <a:r>
              <a:rPr lang="tr-TR" sz="1100" dirty="0" smtClean="0"/>
              <a:t> </a:t>
            </a:r>
            <a:r>
              <a:rPr lang="tr-TR" sz="1100" dirty="0" err="1" smtClean="0"/>
              <a:t>vascular</a:t>
            </a:r>
            <a:r>
              <a:rPr lang="tr-TR" sz="1100" dirty="0" smtClean="0"/>
              <a:t> </a:t>
            </a:r>
            <a:r>
              <a:rPr lang="tr-TR" sz="1100" dirty="0" err="1" smtClean="0"/>
              <a:t>abnormalities</a:t>
            </a:r>
            <a:r>
              <a:rPr lang="tr-TR" sz="1100" dirty="0" smtClean="0"/>
              <a:t> in </a:t>
            </a:r>
            <a:r>
              <a:rPr lang="tr-TR" sz="1100" dirty="0" err="1" smtClean="0"/>
              <a:t>pediatric</a:t>
            </a:r>
            <a:r>
              <a:rPr lang="tr-TR" sz="1100" dirty="0" smtClean="0"/>
              <a:t> </a:t>
            </a:r>
            <a:r>
              <a:rPr lang="tr-TR" sz="1100" dirty="0" err="1" smtClean="0"/>
              <a:t>patients</a:t>
            </a:r>
            <a:r>
              <a:rPr lang="tr-TR" sz="1100" dirty="0" smtClean="0"/>
              <a:t> </a:t>
            </a:r>
            <a:r>
              <a:rPr lang="tr-TR" sz="1100" dirty="0" err="1" smtClean="0"/>
              <a:t>with</a:t>
            </a:r>
            <a:r>
              <a:rPr lang="tr-TR" sz="1100" dirty="0" smtClean="0"/>
              <a:t> </a:t>
            </a:r>
            <a:r>
              <a:rPr lang="tr-TR" sz="1100" dirty="0" err="1" smtClean="0"/>
              <a:t>sickle</a:t>
            </a:r>
            <a:r>
              <a:rPr lang="tr-TR" sz="1100" dirty="0" smtClean="0"/>
              <a:t> </a:t>
            </a:r>
            <a:r>
              <a:rPr lang="tr-TR" sz="1100" dirty="0" err="1" smtClean="0"/>
              <a:t>cell</a:t>
            </a:r>
            <a:r>
              <a:rPr lang="tr-TR" sz="1100" dirty="0" smtClean="0"/>
              <a:t> </a:t>
            </a:r>
            <a:r>
              <a:rPr lang="tr-TR" sz="1100" dirty="0" err="1" smtClean="0"/>
              <a:t>disease</a:t>
            </a:r>
            <a:r>
              <a:rPr lang="tr-TR" sz="1100" dirty="0" smtClean="0"/>
              <a:t> </a:t>
            </a:r>
            <a:r>
              <a:rPr lang="tr-TR" sz="1100" dirty="0" err="1" smtClean="0"/>
              <a:t>after</a:t>
            </a:r>
            <a:r>
              <a:rPr lang="tr-TR" sz="1100" dirty="0" smtClean="0"/>
              <a:t> </a:t>
            </a:r>
            <a:r>
              <a:rPr lang="tr-TR" sz="1100" dirty="0" err="1" smtClean="0"/>
              <a:t>hematopoietic</a:t>
            </a:r>
            <a:r>
              <a:rPr lang="tr-TR" sz="1100" dirty="0" smtClean="0"/>
              <a:t> </a:t>
            </a:r>
            <a:r>
              <a:rPr lang="tr-TR" sz="1100" dirty="0" err="1" smtClean="0"/>
              <a:t>cell</a:t>
            </a:r>
            <a:r>
              <a:rPr lang="tr-TR" sz="1100" dirty="0" smtClean="0"/>
              <a:t> </a:t>
            </a:r>
            <a:r>
              <a:rPr lang="tr-TR" sz="1100" dirty="0" err="1" smtClean="0"/>
              <a:t>transplant</a:t>
            </a:r>
            <a:r>
              <a:rPr lang="tr-TR" sz="1100" dirty="0" smtClean="0"/>
              <a:t>. J Pediatr </a:t>
            </a:r>
            <a:r>
              <a:rPr lang="tr-TR" sz="1100" dirty="0" err="1" smtClean="0"/>
              <a:t>Hematol</a:t>
            </a:r>
            <a:r>
              <a:rPr lang="tr-TR" sz="1100" dirty="0" smtClean="0"/>
              <a:t> </a:t>
            </a:r>
            <a:r>
              <a:rPr lang="tr-TR" sz="1100" dirty="0" err="1" smtClean="0"/>
              <a:t>Oncol</a:t>
            </a:r>
            <a:r>
              <a:rPr lang="tr-TR" sz="1100" dirty="0" smtClean="0"/>
              <a:t>. 2014;36:190–193. </a:t>
            </a:r>
            <a:r>
              <a:rPr lang="tr-TR" sz="1100" dirty="0" err="1" smtClean="0"/>
              <a:t>doi</a:t>
            </a:r>
            <a:r>
              <a:rPr lang="tr-TR" sz="1100" dirty="0" smtClean="0"/>
              <a:t>: 10.1097/MPH.0000000000000089</a:t>
            </a:r>
            <a:endParaRPr lang="tr-TR" sz="11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Sinovenöz</a:t>
            </a:r>
            <a:r>
              <a:rPr lang="tr-TR" dirty="0" smtClean="0"/>
              <a:t> </a:t>
            </a:r>
            <a:r>
              <a:rPr lang="tr-TR" dirty="0" err="1" smtClean="0"/>
              <a:t>tromboz</a:t>
            </a:r>
            <a:r>
              <a:rPr lang="tr-TR" dirty="0" smtClean="0"/>
              <a:t> </a:t>
            </a:r>
            <a:r>
              <a:rPr lang="tr-TR" dirty="0" err="1" smtClean="0"/>
              <a:t>profilaksi</a:t>
            </a:r>
            <a:endParaRPr lang="tr-TR" dirty="0"/>
          </a:p>
        </p:txBody>
      </p:sp>
      <p:sp>
        <p:nvSpPr>
          <p:cNvPr id="3" name="2 İçerik Yer Tutucusu"/>
          <p:cNvSpPr>
            <a:spLocks noGrp="1"/>
          </p:cNvSpPr>
          <p:nvPr>
            <p:ph idx="1"/>
          </p:nvPr>
        </p:nvSpPr>
        <p:spPr/>
        <p:txBody>
          <a:bodyPr>
            <a:normAutofit fontScale="77500" lnSpcReduction="20000"/>
          </a:bodyPr>
          <a:lstStyle/>
          <a:p>
            <a:r>
              <a:rPr lang="tr-TR" dirty="0" smtClean="0"/>
              <a:t> Doğrulanmış </a:t>
            </a:r>
            <a:r>
              <a:rPr lang="tr-TR" dirty="0" err="1" smtClean="0"/>
              <a:t>CSVT'si</a:t>
            </a:r>
            <a:r>
              <a:rPr lang="tr-TR" dirty="0" smtClean="0"/>
              <a:t> olan çocuklar, edinilmiş ve genetik </a:t>
            </a:r>
            <a:r>
              <a:rPr lang="tr-TR" dirty="0" err="1" smtClean="0"/>
              <a:t>trombofilinin</a:t>
            </a:r>
            <a:r>
              <a:rPr lang="tr-TR" dirty="0" smtClean="0"/>
              <a:t> yanı sıra risk faktörleri için kapsamlı bir değerlendirmeyi </a:t>
            </a:r>
            <a:r>
              <a:rPr lang="tr-TR" dirty="0" err="1" smtClean="0"/>
              <a:t>hakeder</a:t>
            </a:r>
            <a:r>
              <a:rPr lang="tr-TR" dirty="0" smtClean="0"/>
              <a:t>.</a:t>
            </a:r>
          </a:p>
          <a:p>
            <a:r>
              <a:rPr lang="tr-TR" dirty="0" smtClean="0"/>
              <a:t>Destekleyici bakım önlemleri arasında </a:t>
            </a:r>
            <a:r>
              <a:rPr lang="tr-TR" dirty="0" err="1" smtClean="0"/>
              <a:t>intravenöz</a:t>
            </a:r>
            <a:r>
              <a:rPr lang="tr-TR" dirty="0" smtClean="0"/>
              <a:t> sıvılar, </a:t>
            </a:r>
            <a:r>
              <a:rPr lang="tr-TR" dirty="0" err="1" smtClean="0"/>
              <a:t>oksijenasyon</a:t>
            </a:r>
            <a:r>
              <a:rPr lang="tr-TR" dirty="0" smtClean="0"/>
              <a:t>, yatak başının 30°'ye yükseltilmesi ve nöbetlerin ve baş ağrısının tedavisi yer alır. </a:t>
            </a:r>
          </a:p>
          <a:p>
            <a:r>
              <a:rPr lang="tr-TR" dirty="0" err="1" smtClean="0"/>
              <a:t>CSVT'li</a:t>
            </a:r>
            <a:r>
              <a:rPr lang="tr-TR" dirty="0" smtClean="0"/>
              <a:t> çocuklar artmış ICP için rutin olarak seri olarak izlenir; artmış ICP ve </a:t>
            </a:r>
            <a:r>
              <a:rPr lang="tr-TR" dirty="0" err="1" smtClean="0"/>
              <a:t>papilödem</a:t>
            </a:r>
            <a:r>
              <a:rPr lang="tr-TR" dirty="0" smtClean="0"/>
              <a:t> için medikal ve cerrahi seçenekler düşünülmelidir. </a:t>
            </a:r>
          </a:p>
          <a:p>
            <a:r>
              <a:rPr lang="tr-TR" dirty="0" err="1" smtClean="0"/>
              <a:t>Antikoagülasyon</a:t>
            </a:r>
            <a:r>
              <a:rPr lang="tr-TR" dirty="0" smtClean="0"/>
              <a:t>, </a:t>
            </a:r>
            <a:r>
              <a:rPr lang="tr-TR" dirty="0" err="1" smtClean="0"/>
              <a:t>otojenik</a:t>
            </a:r>
            <a:r>
              <a:rPr lang="tr-TR" dirty="0" smtClean="0"/>
              <a:t> </a:t>
            </a:r>
            <a:r>
              <a:rPr lang="tr-TR" dirty="0" err="1" smtClean="0"/>
              <a:t>lateral</a:t>
            </a:r>
            <a:r>
              <a:rPr lang="tr-TR" dirty="0" smtClean="0"/>
              <a:t> sinüs </a:t>
            </a:r>
            <a:r>
              <a:rPr lang="tr-TR" dirty="0" err="1" smtClean="0"/>
              <a:t>trombozu</a:t>
            </a:r>
            <a:r>
              <a:rPr lang="tr-TR" dirty="0" smtClean="0"/>
              <a:t> dışında tedavinin temel dayanağıdır. </a:t>
            </a:r>
            <a:r>
              <a:rPr lang="tr-TR" dirty="0" err="1" smtClean="0"/>
              <a:t>Antitrombotik</a:t>
            </a:r>
            <a:r>
              <a:rPr lang="tr-TR" dirty="0" smtClean="0"/>
              <a:t> ajan, doz ve rota seçimi, bireysel hasta koşullarına göre uyarlanır. Özellikle CSVT </a:t>
            </a:r>
            <a:r>
              <a:rPr lang="tr-TR" dirty="0" err="1" smtClean="0"/>
              <a:t>hemorajik</a:t>
            </a:r>
            <a:r>
              <a:rPr lang="tr-TR" dirty="0" smtClean="0"/>
              <a:t> enfarktüs, orta kulak iltihabı/</a:t>
            </a:r>
            <a:r>
              <a:rPr lang="tr-TR" dirty="0" err="1" smtClean="0"/>
              <a:t>mastoidit</a:t>
            </a:r>
            <a:r>
              <a:rPr lang="tr-TR" dirty="0" smtClean="0"/>
              <a:t>, kafa travması veya </a:t>
            </a:r>
            <a:r>
              <a:rPr lang="tr-TR" dirty="0" err="1" smtClean="0"/>
              <a:t>kraniyal</a:t>
            </a:r>
            <a:r>
              <a:rPr lang="tr-TR" dirty="0" smtClean="0"/>
              <a:t> cerrahi ile ilişkili olduğunda, </a:t>
            </a:r>
            <a:r>
              <a:rPr lang="tr-TR" dirty="0" err="1" smtClean="0"/>
              <a:t>antikoagülasyona</a:t>
            </a:r>
            <a:r>
              <a:rPr lang="tr-TR" dirty="0" smtClean="0"/>
              <a:t> yönelik </a:t>
            </a:r>
            <a:r>
              <a:rPr lang="tr-TR" dirty="0" err="1" smtClean="0"/>
              <a:t>multidisipliner</a:t>
            </a:r>
            <a:r>
              <a:rPr lang="tr-TR" dirty="0" smtClean="0"/>
              <a:t> bir fikir birliği yaklaşımı önerilir. </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47</a:t>
            </a:fld>
            <a:endParaRPr lang="tr-T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t>Sinovenöz</a:t>
            </a:r>
            <a:r>
              <a:rPr lang="tr-TR" dirty="0" smtClean="0"/>
              <a:t> </a:t>
            </a:r>
            <a:r>
              <a:rPr lang="tr-TR" dirty="0" err="1" smtClean="0"/>
              <a:t>tromboz</a:t>
            </a:r>
            <a:r>
              <a:rPr lang="tr-TR" dirty="0" smtClean="0"/>
              <a:t> </a:t>
            </a:r>
            <a:r>
              <a:rPr lang="tr-TR" dirty="0" err="1" smtClean="0"/>
              <a:t>profilaksi</a:t>
            </a:r>
            <a:endParaRPr lang="tr-TR" dirty="0"/>
          </a:p>
        </p:txBody>
      </p:sp>
      <p:sp>
        <p:nvSpPr>
          <p:cNvPr id="3" name="2 İçerik Yer Tutucusu"/>
          <p:cNvSpPr>
            <a:spLocks noGrp="1"/>
          </p:cNvSpPr>
          <p:nvPr>
            <p:ph idx="1"/>
          </p:nvPr>
        </p:nvSpPr>
        <p:spPr/>
        <p:txBody>
          <a:bodyPr/>
          <a:lstStyle/>
          <a:p>
            <a:r>
              <a:rPr lang="tr-TR" dirty="0" smtClean="0"/>
              <a:t>Yüksek </a:t>
            </a:r>
            <a:r>
              <a:rPr lang="tr-TR" dirty="0" err="1" smtClean="0"/>
              <a:t>mortalite</a:t>
            </a:r>
            <a:r>
              <a:rPr lang="tr-TR" dirty="0" smtClean="0"/>
              <a:t> veya ani klinik kötüleşme riskinin olduğu nadir durumlarda, </a:t>
            </a:r>
            <a:r>
              <a:rPr lang="tr-TR" dirty="0" err="1" smtClean="0"/>
              <a:t>tromboliz</a:t>
            </a:r>
            <a:r>
              <a:rPr lang="tr-TR" dirty="0" smtClean="0"/>
              <a:t> veya </a:t>
            </a:r>
            <a:r>
              <a:rPr lang="tr-TR" dirty="0" err="1" smtClean="0"/>
              <a:t>trombektomi</a:t>
            </a:r>
            <a:r>
              <a:rPr lang="tr-TR" dirty="0" smtClean="0"/>
              <a:t> ile </a:t>
            </a:r>
            <a:r>
              <a:rPr lang="tr-TR" dirty="0" err="1" smtClean="0"/>
              <a:t>endovasküler</a:t>
            </a:r>
            <a:r>
              <a:rPr lang="tr-TR" dirty="0" smtClean="0"/>
              <a:t> müdahale bir seçenektir. </a:t>
            </a:r>
          </a:p>
          <a:p>
            <a:endParaRPr lang="tr-TR" dirty="0" smtClean="0"/>
          </a:p>
          <a:p>
            <a:r>
              <a:rPr lang="tr-TR" dirty="0" smtClean="0"/>
              <a:t>Herhangi bir hastada, özellikle genetik </a:t>
            </a:r>
            <a:r>
              <a:rPr lang="tr-TR" dirty="0" err="1" smtClean="0"/>
              <a:t>trombofilileri</a:t>
            </a:r>
            <a:r>
              <a:rPr lang="tr-TR" dirty="0" smtClean="0"/>
              <a:t> veya kronik sistemik veya </a:t>
            </a:r>
            <a:r>
              <a:rPr lang="tr-TR" dirty="0" err="1" smtClean="0"/>
              <a:t>inflamatuar</a:t>
            </a:r>
            <a:r>
              <a:rPr lang="tr-TR" dirty="0" smtClean="0"/>
              <a:t> durumları (</a:t>
            </a:r>
            <a:r>
              <a:rPr lang="tr-TR" dirty="0" err="1" smtClean="0"/>
              <a:t>malignite</a:t>
            </a:r>
            <a:r>
              <a:rPr lang="tr-TR" dirty="0" smtClean="0"/>
              <a:t>, </a:t>
            </a:r>
            <a:r>
              <a:rPr lang="tr-TR" dirty="0" err="1" smtClean="0"/>
              <a:t>otoimmün</a:t>
            </a:r>
            <a:r>
              <a:rPr lang="tr-TR" dirty="0" smtClean="0"/>
              <a:t> durumlar) olan hastalarda gerekli </a:t>
            </a:r>
            <a:r>
              <a:rPr lang="tr-TR" dirty="0" err="1" smtClean="0"/>
              <a:t>antikoagülasyon</a:t>
            </a:r>
            <a:r>
              <a:rPr lang="tr-TR" dirty="0" smtClean="0"/>
              <a:t> tedavisi süresi belirsizdir</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48</a:t>
            </a:fld>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Çocuklukta </a:t>
            </a:r>
            <a:r>
              <a:rPr lang="tr-TR" dirty="0" err="1" smtClean="0"/>
              <a:t>hemorajik</a:t>
            </a:r>
            <a:r>
              <a:rPr lang="tr-TR" dirty="0" smtClean="0"/>
              <a:t> inme </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Çocuklukta </a:t>
            </a:r>
            <a:r>
              <a:rPr lang="tr-TR" dirty="0" err="1" smtClean="0"/>
              <a:t>travmatik</a:t>
            </a:r>
            <a:r>
              <a:rPr lang="tr-TR" dirty="0" smtClean="0"/>
              <a:t> olmayan, </a:t>
            </a:r>
            <a:r>
              <a:rPr lang="tr-TR" dirty="0" err="1" smtClean="0"/>
              <a:t>spontan</a:t>
            </a:r>
            <a:r>
              <a:rPr lang="tr-TR" dirty="0" smtClean="0"/>
              <a:t> IKK, IVK ve SAK, vakaların %75'inde yapısal lezyonlardan kaynaklanır, en yaygın olarak beyin </a:t>
            </a:r>
            <a:r>
              <a:rPr lang="tr-TR" dirty="0" err="1" smtClean="0"/>
              <a:t>AVM'leri</a:t>
            </a:r>
            <a:r>
              <a:rPr lang="tr-TR" dirty="0" smtClean="0"/>
              <a:t> bulunur ve kanamaların %10'u tir.</a:t>
            </a:r>
          </a:p>
          <a:p>
            <a:r>
              <a:rPr lang="tr-TR" dirty="0" smtClean="0"/>
              <a:t>ilk yönetim hastayı stabilize etmeye, tanı koymaya ve ikincil nörolojik hasarı önlemeye dayanır. </a:t>
            </a:r>
          </a:p>
          <a:p>
            <a:r>
              <a:rPr lang="tr-TR" dirty="0" smtClean="0"/>
              <a:t>Acil görüntüleme düzenlenirken bilinen bir kanama bozukluğu varsa, hemofili için faktör </a:t>
            </a:r>
            <a:r>
              <a:rPr lang="tr-TR" dirty="0" err="1" smtClean="0"/>
              <a:t>replasmanı</a:t>
            </a:r>
            <a:r>
              <a:rPr lang="tr-TR" dirty="0" smtClean="0"/>
              <a:t>, diğer </a:t>
            </a:r>
            <a:r>
              <a:rPr lang="tr-TR" dirty="0" err="1" smtClean="0"/>
              <a:t>hemostatik</a:t>
            </a:r>
            <a:r>
              <a:rPr lang="tr-TR" dirty="0" smtClean="0"/>
              <a:t> protein eksiklikleri için spesifik tedaviler ve </a:t>
            </a:r>
            <a:r>
              <a:rPr lang="tr-TR" dirty="0" err="1" smtClean="0"/>
              <a:t>trombositopeni</a:t>
            </a:r>
            <a:r>
              <a:rPr lang="tr-TR" dirty="0" smtClean="0"/>
              <a:t> veya </a:t>
            </a:r>
            <a:r>
              <a:rPr lang="tr-TR" dirty="0" err="1" smtClean="0"/>
              <a:t>trombosit</a:t>
            </a:r>
            <a:r>
              <a:rPr lang="tr-TR" dirty="0" smtClean="0"/>
              <a:t> fonksiyon bozukluğu için </a:t>
            </a:r>
            <a:r>
              <a:rPr lang="tr-TR" dirty="0" err="1" smtClean="0"/>
              <a:t>trombosit</a:t>
            </a:r>
            <a:r>
              <a:rPr lang="tr-TR" dirty="0" smtClean="0"/>
              <a:t> transfüzyonu dahil olmak üzere kusurun hızlı bir şekilde düzeltilmesi yapılmalıdır.</a:t>
            </a:r>
          </a:p>
          <a:p>
            <a:r>
              <a:rPr lang="tr-TR" dirty="0" smtClean="0"/>
              <a:t>Akut tedavi ve komplikasyonların tedavisi</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49</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Sınıflama</a:t>
            </a:r>
            <a:endParaRPr lang="tr-TR" dirty="0"/>
          </a:p>
        </p:txBody>
      </p:sp>
      <p:sp>
        <p:nvSpPr>
          <p:cNvPr id="3" name="2 İçerik Yer Tutucusu"/>
          <p:cNvSpPr>
            <a:spLocks noGrp="1"/>
          </p:cNvSpPr>
          <p:nvPr>
            <p:ph idx="1"/>
          </p:nvPr>
        </p:nvSpPr>
        <p:spPr/>
        <p:txBody>
          <a:bodyPr>
            <a:normAutofit/>
          </a:bodyPr>
          <a:lstStyle/>
          <a:p>
            <a:r>
              <a:rPr lang="tr-TR" dirty="0" err="1" smtClean="0"/>
              <a:t>Perinatal</a:t>
            </a:r>
            <a:r>
              <a:rPr lang="tr-TR" dirty="0" smtClean="0"/>
              <a:t> </a:t>
            </a:r>
            <a:r>
              <a:rPr lang="tr-TR" dirty="0" err="1" smtClean="0"/>
              <a:t>stroke</a:t>
            </a:r>
            <a:r>
              <a:rPr lang="tr-TR" dirty="0" smtClean="0"/>
              <a:t> : </a:t>
            </a:r>
            <a:r>
              <a:rPr lang="tr-TR" dirty="0" err="1" smtClean="0"/>
              <a:t>gestasyonun</a:t>
            </a:r>
            <a:r>
              <a:rPr lang="tr-TR" dirty="0" smtClean="0"/>
              <a:t> 28 haftası ile </a:t>
            </a:r>
            <a:r>
              <a:rPr lang="tr-TR" dirty="0" err="1" smtClean="0"/>
              <a:t>postnatal</a:t>
            </a:r>
            <a:r>
              <a:rPr lang="tr-TR" dirty="0" smtClean="0"/>
              <a:t> 28 gün arasında gelişmiş ise,</a:t>
            </a:r>
          </a:p>
          <a:p>
            <a:r>
              <a:rPr lang="tr-TR" dirty="0" smtClean="0"/>
              <a:t>Çocukluk çağı inmesi: 28 gün-18 yaş arasında gelişmişse</a:t>
            </a:r>
          </a:p>
          <a:p>
            <a:endParaRPr lang="tr-TR" dirty="0" smtClean="0"/>
          </a:p>
          <a:p>
            <a:pPr lvl="1"/>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928934"/>
            <a:ext cx="7239000" cy="3526802"/>
          </a:xfrm>
        </p:spPr>
        <p:txBody>
          <a:bodyPr>
            <a:normAutofit/>
          </a:bodyPr>
          <a:lstStyle/>
          <a:p>
            <a:r>
              <a:rPr lang="tr-TR" dirty="0" smtClean="0"/>
              <a:t>Kliniğimizde şu an 85 inme hastası takipte, kayıtlı</a:t>
            </a:r>
          </a:p>
          <a:p>
            <a:r>
              <a:rPr lang="tr-TR" dirty="0" smtClean="0"/>
              <a:t>Yaptığımız çalışmaya 34 hasta alındı</a:t>
            </a:r>
          </a:p>
          <a:p>
            <a:r>
              <a:rPr lang="tr-TR" dirty="0" smtClean="0"/>
              <a:t>Hastaların yarısında </a:t>
            </a:r>
            <a:r>
              <a:rPr lang="tr-TR" dirty="0" err="1" smtClean="0"/>
              <a:t>venöz</a:t>
            </a:r>
            <a:r>
              <a:rPr lang="tr-TR" dirty="0" smtClean="0"/>
              <a:t> kaynaklı inme vardı ve vakaların yaklaşık üçte ikisinde </a:t>
            </a:r>
            <a:r>
              <a:rPr lang="tr-TR" dirty="0" err="1" smtClean="0"/>
              <a:t>hemiparezi</a:t>
            </a:r>
            <a:r>
              <a:rPr lang="tr-TR" dirty="0" smtClean="0"/>
              <a:t> mevcuttu</a:t>
            </a:r>
          </a:p>
          <a:p>
            <a:r>
              <a:rPr lang="tr-TR" dirty="0" smtClean="0"/>
              <a:t>Hiçbiri </a:t>
            </a:r>
            <a:r>
              <a:rPr lang="tr-TR" dirty="0" err="1" smtClean="0"/>
              <a:t>hiperakut</a:t>
            </a:r>
            <a:r>
              <a:rPr lang="tr-TR" dirty="0" smtClean="0"/>
              <a:t> tedavi almadı. Başvuru süreleri 20 saatin </a:t>
            </a:r>
            <a:r>
              <a:rPr lang="tr-TR" smtClean="0"/>
              <a:t>oldukça üstündeydi.</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50</a:t>
            </a:fld>
            <a:endParaRPr lang="tr-TR"/>
          </a:p>
        </p:txBody>
      </p:sp>
      <p:pic>
        <p:nvPicPr>
          <p:cNvPr id="5" name="4 Resim"/>
          <p:cNvPicPr/>
          <p:nvPr/>
        </p:nvPicPr>
        <p:blipFill>
          <a:blip r:embed="rId2"/>
          <a:srcRect l="18302" t="28039" r="21610" b="30784"/>
          <a:stretch>
            <a:fillRect/>
          </a:stretch>
        </p:blipFill>
        <p:spPr bwMode="auto">
          <a:xfrm>
            <a:off x="500034" y="285728"/>
            <a:ext cx="6858048" cy="242889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Son söz</a:t>
            </a:r>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51</a:t>
            </a:fld>
            <a:endParaRPr lang="tr-TR"/>
          </a:p>
        </p:txBody>
      </p:sp>
      <p:pic>
        <p:nvPicPr>
          <p:cNvPr id="5" name="4 Resim"/>
          <p:cNvPicPr/>
          <p:nvPr/>
        </p:nvPicPr>
        <p:blipFill>
          <a:blip r:embed="rId2" cstate="print"/>
          <a:srcRect l="11399" t="9077" r="51200" b="7026"/>
          <a:stretch>
            <a:fillRect/>
          </a:stretch>
        </p:blipFill>
        <p:spPr bwMode="auto">
          <a:xfrm>
            <a:off x="3643306" y="1857364"/>
            <a:ext cx="3714776" cy="442915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7239000" cy="6170008"/>
          </a:xfrm>
        </p:spPr>
        <p:txBody>
          <a:bodyPr>
            <a:normAutofit fontScale="70000" lnSpcReduction="20000"/>
          </a:bodyPr>
          <a:lstStyle/>
          <a:p>
            <a:pPr>
              <a:buNone/>
            </a:pPr>
            <a:r>
              <a:rPr lang="tr-TR" b="1" dirty="0" smtClean="0"/>
              <a:t>ATATÜRK’ÜN GENÇLİĞE HİTABESİ</a:t>
            </a:r>
            <a:br>
              <a:rPr lang="tr-TR" b="1" dirty="0" smtClean="0"/>
            </a:br>
            <a:endParaRPr lang="tr-TR" b="1" dirty="0" smtClean="0"/>
          </a:p>
          <a:p>
            <a:pPr>
              <a:buNone/>
            </a:pPr>
            <a:r>
              <a:rPr lang="tr-TR" b="1" dirty="0" smtClean="0"/>
              <a:t>    </a:t>
            </a:r>
            <a:r>
              <a:rPr lang="tr-TR" dirty="0" smtClean="0"/>
              <a:t>   Ey Türk gençliği! Birinci vazifen; Türk istiklalini, Türk cumhuriyetini, ilelebet muhafaza ve müdafaa etmektir.</a:t>
            </a:r>
          </a:p>
          <a:p>
            <a:pPr>
              <a:buNone/>
            </a:pPr>
            <a:r>
              <a:rPr lang="tr-TR" dirty="0" smtClean="0"/>
              <a:t>       Mevcudiyetinin ve istikbalinin yegâne temeli budur. Bu temel, senin en kıymetli hazinendir. İstikbalde dahi seni bu hazineden mahrum etmek isteyecek dâhilî ve haricî bedhahların olacaktır. Bir gün, istiklal ve cumhuriyeti müdafaa mecburiyetine düşersen, vazifeye atılmak için içinde bulunacağın vaziyetin imkân ve şeraitini düşünmeyeceksin. Bu imkân ve şerait, çok namüsait bir mahiyette tezahür edebilir. İstiklal ve cumhuriyetine kastedecek düşmanlar, bütün dünyada emsali görülmemiş bir galibiyetin mümessili olabilirler. Cebren ve hile ile aziz vatanın bütün kaleleri zapt edilmiş, bütün tersanelerine girilmiş, bütün orduları dağıtılmış ve memleketin her köşesi bilfiil işgal edilmiş olabilir. Bütün bu şeraitten daha elim ve daha vahim olmak üzere, memleketin dâhilinde iktidara sahip olanlar, gaflet ve dalalet ve hatta hıyanet içinde bulunabilirler. Hatta bu iktidar sahipleri, şahsi menfaatlerini müstevlilerin siyasi emelleriyle tevhit edebilirler. Millet, </a:t>
            </a:r>
            <a:r>
              <a:rPr lang="tr-TR" dirty="0" err="1" smtClean="0"/>
              <a:t>fakruzaruret</a:t>
            </a:r>
            <a:r>
              <a:rPr lang="tr-TR" dirty="0" smtClean="0"/>
              <a:t> içinde harap ve bitap düşmüş olabilir.</a:t>
            </a:r>
          </a:p>
          <a:p>
            <a:pPr>
              <a:buNone/>
            </a:pPr>
            <a:r>
              <a:rPr lang="tr-TR" dirty="0" smtClean="0"/>
              <a:t>      Ey Türk istikbalinin evladı! İşte, bu ahval ve şerait içinde dahi vazifen, Türk istiklal ve cumhuriyetini kurtarmaktır. Muhtaç olduğun kudret, damarlarındaki asil kanda mevcuttur.</a:t>
            </a:r>
          </a:p>
          <a:p>
            <a:pPr>
              <a:buNone/>
            </a:pPr>
            <a:r>
              <a:rPr lang="tr-TR" b="1" dirty="0" smtClean="0"/>
              <a:t>     Mustafa Kemal Atatürk</a:t>
            </a:r>
            <a:endParaRPr lang="tr-TR" dirty="0" smtClean="0"/>
          </a:p>
          <a:p>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52</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Epidemiyoloji : </a:t>
            </a:r>
            <a:r>
              <a:rPr lang="tr-TR" dirty="0" err="1" smtClean="0"/>
              <a:t>Perinatal</a:t>
            </a:r>
            <a:r>
              <a:rPr lang="tr-TR" dirty="0" smtClean="0"/>
              <a:t> inme</a:t>
            </a:r>
            <a:br>
              <a:rPr lang="tr-TR" dirty="0" smtClean="0"/>
            </a:br>
            <a:endParaRPr lang="tr-TR" dirty="0"/>
          </a:p>
        </p:txBody>
      </p:sp>
      <p:sp>
        <p:nvSpPr>
          <p:cNvPr id="3" name="2 İçerik Yer Tutucusu"/>
          <p:cNvSpPr>
            <a:spLocks noGrp="1"/>
          </p:cNvSpPr>
          <p:nvPr>
            <p:ph idx="1"/>
          </p:nvPr>
        </p:nvSpPr>
        <p:spPr/>
        <p:txBody>
          <a:bodyPr/>
          <a:lstStyle/>
          <a:p>
            <a:r>
              <a:rPr lang="tr-TR" dirty="0" smtClean="0"/>
              <a:t> </a:t>
            </a:r>
            <a:r>
              <a:rPr lang="tr-TR" dirty="0" err="1" smtClean="0"/>
              <a:t>Arteriyel</a:t>
            </a:r>
            <a:r>
              <a:rPr lang="tr-TR" dirty="0" smtClean="0"/>
              <a:t> </a:t>
            </a:r>
            <a:r>
              <a:rPr lang="tr-TR" dirty="0" err="1" smtClean="0"/>
              <a:t>iskemik</a:t>
            </a:r>
            <a:r>
              <a:rPr lang="tr-TR" dirty="0" smtClean="0"/>
              <a:t> enfarktüs, </a:t>
            </a:r>
            <a:r>
              <a:rPr lang="tr-TR" dirty="0" err="1" smtClean="0"/>
              <a:t>perinatal</a:t>
            </a:r>
            <a:r>
              <a:rPr lang="tr-TR" dirty="0" smtClean="0"/>
              <a:t> inmelerin %80'inden sorumludur. </a:t>
            </a:r>
          </a:p>
          <a:p>
            <a:r>
              <a:rPr lang="tr-TR" dirty="0" smtClean="0"/>
              <a:t>Geri kalanına CSVT veya kanama neden olur (prematüre bebeklerde </a:t>
            </a:r>
            <a:r>
              <a:rPr lang="tr-TR" dirty="0" err="1" smtClean="0"/>
              <a:t>subaraknoid</a:t>
            </a:r>
            <a:r>
              <a:rPr lang="tr-TR" dirty="0" smtClean="0"/>
              <a:t> kanama ve </a:t>
            </a:r>
            <a:r>
              <a:rPr lang="tr-TR" dirty="0" err="1" smtClean="0"/>
              <a:t>intraventriküler</a:t>
            </a:r>
            <a:r>
              <a:rPr lang="tr-TR" dirty="0" smtClean="0"/>
              <a:t> kanama  hariç). </a:t>
            </a:r>
          </a:p>
          <a:p>
            <a:r>
              <a:rPr lang="tr-TR" dirty="0" err="1" smtClean="0"/>
              <a:t>iskemik</a:t>
            </a:r>
            <a:r>
              <a:rPr lang="tr-TR" dirty="0" smtClean="0"/>
              <a:t> inme 3500 </a:t>
            </a:r>
            <a:r>
              <a:rPr lang="tr-TR" dirty="0" err="1" smtClean="0"/>
              <a:t>yenidoğanda</a:t>
            </a:r>
            <a:r>
              <a:rPr lang="tr-TR" dirty="0" smtClean="0"/>
              <a:t> 1 görülür.</a:t>
            </a:r>
          </a:p>
          <a:p>
            <a:endParaRPr lang="tr-TR" dirty="0"/>
          </a:p>
        </p:txBody>
      </p:sp>
      <p:sp>
        <p:nvSpPr>
          <p:cNvPr id="4" name="3 Metin kutusu"/>
          <p:cNvSpPr txBox="1"/>
          <p:nvPr/>
        </p:nvSpPr>
        <p:spPr>
          <a:xfrm>
            <a:off x="1285852" y="5857892"/>
            <a:ext cx="6357982" cy="861774"/>
          </a:xfrm>
          <a:prstGeom prst="rect">
            <a:avLst/>
          </a:prstGeom>
          <a:noFill/>
        </p:spPr>
        <p:txBody>
          <a:bodyPr wrap="square" rtlCol="0">
            <a:spAutoFit/>
          </a:bodyPr>
          <a:lstStyle/>
          <a:p>
            <a:r>
              <a:rPr lang="tr-TR" sz="1000" dirty="0" err="1" smtClean="0"/>
              <a:t>deVeber</a:t>
            </a:r>
            <a:r>
              <a:rPr lang="tr-TR" sz="1000" dirty="0" smtClean="0"/>
              <a:t> GA, </a:t>
            </a:r>
            <a:r>
              <a:rPr lang="tr-TR" sz="1000" dirty="0" err="1" smtClean="0"/>
              <a:t>Kirton</a:t>
            </a:r>
            <a:r>
              <a:rPr lang="tr-TR" sz="1000" dirty="0" smtClean="0"/>
              <a:t> A, </a:t>
            </a:r>
            <a:r>
              <a:rPr lang="tr-TR" sz="1000" dirty="0" err="1" smtClean="0"/>
              <a:t>Booth</a:t>
            </a:r>
            <a:r>
              <a:rPr lang="tr-TR" sz="1000" dirty="0" smtClean="0"/>
              <a:t> FA, </a:t>
            </a:r>
            <a:r>
              <a:rPr lang="tr-TR" sz="1000" dirty="0" err="1" smtClean="0"/>
              <a:t>Yager</a:t>
            </a:r>
            <a:r>
              <a:rPr lang="tr-TR" sz="1000" dirty="0" smtClean="0"/>
              <a:t> JY, </a:t>
            </a:r>
            <a:r>
              <a:rPr lang="tr-TR" sz="1000" dirty="0" err="1" smtClean="0"/>
              <a:t>Wirrell</a:t>
            </a:r>
            <a:r>
              <a:rPr lang="tr-TR" sz="1000" dirty="0" smtClean="0"/>
              <a:t> EC, </a:t>
            </a:r>
            <a:r>
              <a:rPr lang="tr-TR" sz="1000" dirty="0" err="1" smtClean="0"/>
              <a:t>Wood</a:t>
            </a:r>
            <a:r>
              <a:rPr lang="tr-TR" sz="1000" dirty="0" smtClean="0"/>
              <a:t> E, </a:t>
            </a:r>
            <a:r>
              <a:rPr lang="tr-TR" sz="1000" dirty="0" err="1" smtClean="0"/>
              <a:t>Shevell</a:t>
            </a:r>
            <a:r>
              <a:rPr lang="tr-TR" sz="1000" dirty="0" smtClean="0"/>
              <a:t> M, </a:t>
            </a:r>
            <a:r>
              <a:rPr lang="tr-TR" sz="1000" dirty="0" err="1" smtClean="0"/>
              <a:t>Surmava</a:t>
            </a:r>
            <a:r>
              <a:rPr lang="tr-TR" sz="1000" dirty="0" smtClean="0"/>
              <a:t> AM, </a:t>
            </a:r>
            <a:r>
              <a:rPr lang="tr-TR" sz="1000" dirty="0" err="1" smtClean="0"/>
              <a:t>McCusker</a:t>
            </a:r>
            <a:r>
              <a:rPr lang="tr-TR" sz="1000" dirty="0" smtClean="0"/>
              <a:t> P, </a:t>
            </a:r>
            <a:r>
              <a:rPr lang="tr-TR" sz="1000" dirty="0" err="1" smtClean="0"/>
              <a:t>Massicotte</a:t>
            </a:r>
            <a:r>
              <a:rPr lang="tr-TR" sz="1000" dirty="0" smtClean="0"/>
              <a:t> MP, </a:t>
            </a:r>
            <a:r>
              <a:rPr lang="tr-TR" sz="1000" dirty="0" err="1" smtClean="0"/>
              <a:t>MacGregor</a:t>
            </a:r>
            <a:r>
              <a:rPr lang="tr-TR" sz="1000" dirty="0" smtClean="0"/>
              <a:t> D, </a:t>
            </a:r>
            <a:r>
              <a:rPr lang="tr-TR" sz="1000" dirty="0" err="1" smtClean="0"/>
              <a:t>MacDonald</a:t>
            </a:r>
            <a:r>
              <a:rPr lang="tr-TR" sz="1000" dirty="0" smtClean="0"/>
              <a:t> EA, </a:t>
            </a:r>
            <a:r>
              <a:rPr lang="tr-TR" sz="1000" dirty="0" err="1" smtClean="0"/>
              <a:t>Meaney</a:t>
            </a:r>
            <a:r>
              <a:rPr lang="tr-TR" sz="1000" dirty="0" smtClean="0"/>
              <a:t> B, </a:t>
            </a:r>
            <a:r>
              <a:rPr lang="tr-TR" sz="1000" dirty="0" err="1" smtClean="0"/>
              <a:t>Levin</a:t>
            </a:r>
            <a:r>
              <a:rPr lang="tr-TR" sz="1000" dirty="0" smtClean="0"/>
              <a:t> S, </a:t>
            </a:r>
            <a:r>
              <a:rPr lang="tr-TR" sz="1000" dirty="0" err="1" smtClean="0"/>
              <a:t>Lemieux</a:t>
            </a:r>
            <a:r>
              <a:rPr lang="tr-TR" sz="1000" dirty="0" smtClean="0"/>
              <a:t> BG, </a:t>
            </a:r>
            <a:r>
              <a:rPr lang="tr-TR" sz="1000" dirty="0" err="1" smtClean="0"/>
              <a:t>Jardine</a:t>
            </a:r>
            <a:r>
              <a:rPr lang="tr-TR" sz="1000" dirty="0" smtClean="0"/>
              <a:t> L, </a:t>
            </a:r>
            <a:r>
              <a:rPr lang="tr-TR" sz="1000" dirty="0" err="1" smtClean="0"/>
              <a:t>Humphreys</a:t>
            </a:r>
            <a:r>
              <a:rPr lang="tr-TR" sz="1000" dirty="0" smtClean="0"/>
              <a:t> P, </a:t>
            </a:r>
            <a:r>
              <a:rPr lang="tr-TR" sz="1000" dirty="0" err="1" smtClean="0"/>
              <a:t>David</a:t>
            </a:r>
            <a:r>
              <a:rPr lang="tr-TR" sz="1000" dirty="0" smtClean="0"/>
              <a:t> M, </a:t>
            </a:r>
            <a:r>
              <a:rPr lang="tr-TR" sz="1000" dirty="0" err="1" smtClean="0"/>
              <a:t>Chan</a:t>
            </a:r>
            <a:r>
              <a:rPr lang="tr-TR" sz="1000" dirty="0" smtClean="0"/>
              <a:t> AK, </a:t>
            </a:r>
            <a:r>
              <a:rPr lang="tr-TR" sz="1000" dirty="0" err="1" smtClean="0"/>
              <a:t>Buckley</a:t>
            </a:r>
            <a:r>
              <a:rPr lang="tr-TR" sz="1000" dirty="0" smtClean="0"/>
              <a:t> DJ, </a:t>
            </a:r>
            <a:r>
              <a:rPr lang="tr-TR" sz="1000" dirty="0" err="1" smtClean="0"/>
              <a:t>Bjornson</a:t>
            </a:r>
            <a:r>
              <a:rPr lang="tr-TR" sz="1000" dirty="0" smtClean="0"/>
              <a:t> BH. </a:t>
            </a:r>
            <a:r>
              <a:rPr lang="tr-TR" sz="1000" dirty="0" err="1" smtClean="0"/>
              <a:t>Epidemiology</a:t>
            </a:r>
            <a:r>
              <a:rPr lang="tr-TR" sz="1000" dirty="0" smtClean="0"/>
              <a:t> </a:t>
            </a:r>
            <a:r>
              <a:rPr lang="tr-TR" sz="1000" dirty="0" err="1" smtClean="0"/>
              <a:t>and</a:t>
            </a:r>
            <a:r>
              <a:rPr lang="tr-TR" sz="1000" dirty="0" smtClean="0"/>
              <a:t> </a:t>
            </a:r>
            <a:r>
              <a:rPr lang="tr-TR" sz="1000" dirty="0" err="1" smtClean="0"/>
              <a:t>outcomes</a:t>
            </a:r>
            <a:r>
              <a:rPr lang="tr-TR" sz="1000" dirty="0" smtClean="0"/>
              <a:t> of </a:t>
            </a:r>
            <a:r>
              <a:rPr lang="tr-TR" sz="1000" dirty="0" err="1" smtClean="0"/>
              <a:t>arterial</a:t>
            </a:r>
            <a:r>
              <a:rPr lang="tr-TR" sz="1000" dirty="0" smtClean="0"/>
              <a:t> </a:t>
            </a:r>
            <a:r>
              <a:rPr lang="tr-TR" sz="1000" dirty="0" err="1" smtClean="0"/>
              <a:t>ischemic</a:t>
            </a:r>
            <a:r>
              <a:rPr lang="tr-TR" sz="1000" dirty="0" smtClean="0"/>
              <a:t> </a:t>
            </a:r>
            <a:r>
              <a:rPr lang="tr-TR" sz="1000" dirty="0" err="1" smtClean="0"/>
              <a:t>stroke</a:t>
            </a:r>
            <a:r>
              <a:rPr lang="tr-TR" sz="1000" dirty="0" smtClean="0"/>
              <a:t> in </a:t>
            </a:r>
            <a:r>
              <a:rPr lang="tr-TR" sz="1000" dirty="0" err="1" smtClean="0"/>
              <a:t>children</a:t>
            </a:r>
            <a:r>
              <a:rPr lang="tr-TR" sz="1000" dirty="0" smtClean="0"/>
              <a:t>: </a:t>
            </a:r>
            <a:r>
              <a:rPr lang="tr-TR" sz="1000" dirty="0" err="1" smtClean="0"/>
              <a:t>the</a:t>
            </a:r>
            <a:r>
              <a:rPr lang="tr-TR" sz="1000" dirty="0" smtClean="0"/>
              <a:t> </a:t>
            </a:r>
            <a:r>
              <a:rPr lang="tr-TR" sz="1000" dirty="0" err="1" smtClean="0"/>
              <a:t>Canadian</a:t>
            </a:r>
            <a:r>
              <a:rPr lang="tr-TR" sz="1000" dirty="0" smtClean="0"/>
              <a:t> </a:t>
            </a:r>
            <a:r>
              <a:rPr lang="tr-TR" sz="1000" dirty="0" err="1" smtClean="0"/>
              <a:t>Pediatric</a:t>
            </a:r>
            <a:r>
              <a:rPr lang="tr-TR" sz="1000" dirty="0" smtClean="0"/>
              <a:t> </a:t>
            </a:r>
            <a:r>
              <a:rPr lang="tr-TR" sz="1000" dirty="0" err="1" smtClean="0"/>
              <a:t>Ischemic</a:t>
            </a:r>
            <a:r>
              <a:rPr lang="tr-TR" sz="1000" dirty="0" smtClean="0"/>
              <a:t> </a:t>
            </a:r>
            <a:r>
              <a:rPr lang="tr-TR" sz="1000" dirty="0" err="1" smtClean="0"/>
              <a:t>Stroke</a:t>
            </a:r>
            <a:r>
              <a:rPr lang="tr-TR" sz="1000" dirty="0" smtClean="0"/>
              <a:t> </a:t>
            </a:r>
            <a:r>
              <a:rPr lang="tr-TR" sz="1000" dirty="0" err="1" smtClean="0"/>
              <a:t>Registry</a:t>
            </a:r>
            <a:r>
              <a:rPr lang="tr-TR" sz="1000" dirty="0" smtClean="0"/>
              <a:t>. Pediatr </a:t>
            </a:r>
            <a:r>
              <a:rPr lang="tr-TR" sz="1000" dirty="0" err="1" smtClean="0"/>
              <a:t>Neurol</a:t>
            </a:r>
            <a:r>
              <a:rPr lang="tr-TR" sz="1000" dirty="0" smtClean="0"/>
              <a:t>. 2017;69:58–70. </a:t>
            </a:r>
            <a:r>
              <a:rPr lang="tr-TR" sz="1000" dirty="0" err="1" smtClean="0"/>
              <a:t>doi</a:t>
            </a:r>
            <a:r>
              <a:rPr lang="tr-TR" sz="1000" dirty="0" smtClean="0"/>
              <a:t>: 10.1016/j.</a:t>
            </a:r>
            <a:r>
              <a:rPr lang="tr-TR" sz="1000" dirty="0" err="1" smtClean="0"/>
              <a:t>pediatrneurol</a:t>
            </a:r>
            <a:r>
              <a:rPr lang="tr-TR" sz="1000" dirty="0" smtClean="0"/>
              <a:t>.2017.01.016</a:t>
            </a:r>
            <a:endParaRPr lang="tr-TR" sz="10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Epidemiyoloji :Çocukluk çağı inme</a:t>
            </a:r>
            <a:endParaRPr lang="tr-TR" dirty="0"/>
          </a:p>
        </p:txBody>
      </p:sp>
      <p:sp>
        <p:nvSpPr>
          <p:cNvPr id="3" name="2 İçerik Yer Tutucusu"/>
          <p:cNvSpPr>
            <a:spLocks noGrp="1"/>
          </p:cNvSpPr>
          <p:nvPr>
            <p:ph idx="1"/>
          </p:nvPr>
        </p:nvSpPr>
        <p:spPr/>
        <p:txBody>
          <a:bodyPr>
            <a:normAutofit fontScale="92500"/>
          </a:bodyPr>
          <a:lstStyle/>
          <a:p>
            <a:r>
              <a:rPr lang="tr-TR" dirty="0" err="1" smtClean="0"/>
              <a:t>İskemik</a:t>
            </a:r>
            <a:r>
              <a:rPr lang="tr-TR" dirty="0" smtClean="0"/>
              <a:t> inme 100.000'de tahmini olarak 1.0 ila 2.0'ı etkiler.</a:t>
            </a:r>
          </a:p>
          <a:p>
            <a:r>
              <a:rPr lang="tr-TR" dirty="0" err="1" smtClean="0"/>
              <a:t>İnsidans</a:t>
            </a:r>
            <a:r>
              <a:rPr lang="tr-TR" dirty="0" smtClean="0"/>
              <a:t> yaşa ve cinsiyete göre değişir; bebeklerde ve 5 yaşın altındaki çocuklarda en yüksektir ve erkeklerde kızlardan daha yüksektir.</a:t>
            </a:r>
          </a:p>
          <a:p>
            <a:r>
              <a:rPr lang="tr-TR" dirty="0" smtClean="0"/>
              <a:t> Siyahi ve Asyalı çocukların </a:t>
            </a:r>
            <a:r>
              <a:rPr lang="tr-TR" dirty="0" err="1" smtClean="0"/>
              <a:t>insidansı</a:t>
            </a:r>
            <a:r>
              <a:rPr lang="tr-TR" dirty="0" smtClean="0"/>
              <a:t> beyaz çocuklara göre daha yüksektir.</a:t>
            </a:r>
          </a:p>
          <a:p>
            <a:r>
              <a:rPr lang="tr-TR" dirty="0" smtClean="0"/>
              <a:t>Çocuklarda </a:t>
            </a:r>
            <a:r>
              <a:rPr lang="tr-TR" dirty="0" err="1" smtClean="0"/>
              <a:t>hemorajik</a:t>
            </a:r>
            <a:r>
              <a:rPr lang="tr-TR" dirty="0" smtClean="0"/>
              <a:t> inme, </a:t>
            </a:r>
            <a:r>
              <a:rPr lang="tr-TR" dirty="0" err="1" smtClean="0"/>
              <a:t>intraserebral</a:t>
            </a:r>
            <a:r>
              <a:rPr lang="tr-TR" dirty="0" smtClean="0"/>
              <a:t> kanama (ISK), IVK veya SAK olabilir. </a:t>
            </a:r>
            <a:r>
              <a:rPr lang="tr-TR" dirty="0" err="1" smtClean="0"/>
              <a:t>Hemorajik</a:t>
            </a:r>
            <a:r>
              <a:rPr lang="tr-TR" dirty="0" smtClean="0"/>
              <a:t> inme, yılda 100.000'de 1 ila 1.7 </a:t>
            </a:r>
            <a:r>
              <a:rPr lang="tr-TR" dirty="0" err="1" smtClean="0"/>
              <a:t>insidansla</a:t>
            </a:r>
            <a:r>
              <a:rPr lang="tr-TR" dirty="0" smtClean="0"/>
              <a:t> pediatrik inmenin yaklaşık yarısını oluşturur</a:t>
            </a:r>
          </a:p>
          <a:p>
            <a:endParaRPr lang="tr-TR" dirty="0"/>
          </a:p>
        </p:txBody>
      </p:sp>
      <p:sp>
        <p:nvSpPr>
          <p:cNvPr id="4" name="3 Metin kutusu"/>
          <p:cNvSpPr txBox="1"/>
          <p:nvPr/>
        </p:nvSpPr>
        <p:spPr>
          <a:xfrm>
            <a:off x="3786182" y="5934670"/>
            <a:ext cx="4786346" cy="738664"/>
          </a:xfrm>
          <a:prstGeom prst="rect">
            <a:avLst/>
          </a:prstGeom>
          <a:noFill/>
        </p:spPr>
        <p:txBody>
          <a:bodyPr wrap="square" rtlCol="0">
            <a:spAutoFit/>
          </a:bodyPr>
          <a:lstStyle/>
          <a:p>
            <a:r>
              <a:rPr lang="en-US" sz="1400" dirty="0" smtClean="0"/>
              <a:t>Fullerton HJ, Wu YW, Zhao S, Johnston SC. Risk of stroke in children: ethnic and gender disparities. Neurology. 2003;61:189–194</a:t>
            </a:r>
            <a:endParaRPr lang="tr-TR" sz="14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57562"/>
            <a:ext cx="7239000" cy="1500198"/>
          </a:xfrm>
        </p:spPr>
        <p:txBody>
          <a:bodyPr>
            <a:normAutofit/>
          </a:bodyPr>
          <a:lstStyle/>
          <a:p>
            <a:r>
              <a:rPr lang="tr-TR" sz="6600" dirty="0" smtClean="0"/>
              <a:t>TEDAVİ</a:t>
            </a:r>
            <a:endParaRPr lang="tr-TR" sz="6600"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8</a:t>
            </a:fld>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YENİDOĞAN AAİ</a:t>
            </a:r>
            <a:endParaRPr lang="tr-TR" dirty="0"/>
          </a:p>
        </p:txBody>
      </p:sp>
      <p:sp>
        <p:nvSpPr>
          <p:cNvPr id="3" name="2 İçerik Yer Tutucusu"/>
          <p:cNvSpPr>
            <a:spLocks noGrp="1"/>
          </p:cNvSpPr>
          <p:nvPr>
            <p:ph idx="1"/>
          </p:nvPr>
        </p:nvSpPr>
        <p:spPr/>
        <p:txBody>
          <a:bodyPr>
            <a:normAutofit lnSpcReduction="10000"/>
          </a:bodyPr>
          <a:lstStyle/>
          <a:p>
            <a:r>
              <a:rPr lang="tr-TR" dirty="0" smtClean="0"/>
              <a:t>Akut </a:t>
            </a:r>
            <a:r>
              <a:rPr lang="tr-TR" dirty="0" err="1" smtClean="0"/>
              <a:t>arteriyel</a:t>
            </a:r>
            <a:r>
              <a:rPr lang="tr-TR" dirty="0" smtClean="0"/>
              <a:t> </a:t>
            </a:r>
            <a:r>
              <a:rPr lang="tr-TR" dirty="0" err="1" smtClean="0"/>
              <a:t>iskemi</a:t>
            </a:r>
            <a:r>
              <a:rPr lang="tr-TR" dirty="0" smtClean="0"/>
              <a:t> (AAİ) tanısı konmuş </a:t>
            </a:r>
            <a:r>
              <a:rPr lang="tr-TR" dirty="0" err="1" smtClean="0"/>
              <a:t>yenidoğanlarda</a:t>
            </a:r>
            <a:r>
              <a:rPr lang="tr-TR" dirty="0" smtClean="0"/>
              <a:t> tedavi;</a:t>
            </a:r>
          </a:p>
          <a:p>
            <a:pPr lvl="1"/>
            <a:r>
              <a:rPr lang="tr-TR" dirty="0" smtClean="0"/>
              <a:t>Nöbetlerin kontrolü</a:t>
            </a:r>
          </a:p>
          <a:p>
            <a:pPr lvl="1"/>
            <a:r>
              <a:rPr lang="tr-TR" dirty="0" err="1" smtClean="0"/>
              <a:t>Oksijenizasyonun</a:t>
            </a:r>
            <a:r>
              <a:rPr lang="tr-TR" dirty="0" smtClean="0"/>
              <a:t> düzenlenmesi</a:t>
            </a:r>
          </a:p>
          <a:p>
            <a:pPr lvl="1"/>
            <a:r>
              <a:rPr lang="tr-TR" dirty="0" err="1" smtClean="0"/>
              <a:t>Dehidratasyon</a:t>
            </a:r>
            <a:r>
              <a:rPr lang="tr-TR" dirty="0" smtClean="0"/>
              <a:t> ve aneminin düzeltilmesi</a:t>
            </a:r>
          </a:p>
          <a:p>
            <a:r>
              <a:rPr lang="tr-TR" dirty="0" smtClean="0"/>
              <a:t>Aspirin gibi </a:t>
            </a:r>
            <a:r>
              <a:rPr lang="tr-TR" dirty="0" err="1" smtClean="0"/>
              <a:t>antitrombosit</a:t>
            </a:r>
            <a:r>
              <a:rPr lang="tr-TR" dirty="0" smtClean="0"/>
              <a:t> tedavi ve Düşük moleküler ağırlıklı </a:t>
            </a:r>
            <a:r>
              <a:rPr lang="tr-TR" dirty="0" err="1" smtClean="0"/>
              <a:t>heparin</a:t>
            </a:r>
            <a:r>
              <a:rPr lang="tr-TR" dirty="0" smtClean="0"/>
              <a:t> veya </a:t>
            </a:r>
            <a:r>
              <a:rPr lang="tr-TR" dirty="0" err="1" smtClean="0"/>
              <a:t>unfraksiyone</a:t>
            </a:r>
            <a:r>
              <a:rPr lang="tr-TR" dirty="0" smtClean="0"/>
              <a:t> </a:t>
            </a:r>
            <a:r>
              <a:rPr lang="tr-TR" dirty="0" err="1" smtClean="0"/>
              <a:t>heparin</a:t>
            </a:r>
            <a:r>
              <a:rPr lang="tr-TR" dirty="0" smtClean="0"/>
              <a:t> ile </a:t>
            </a:r>
            <a:r>
              <a:rPr lang="tr-TR" dirty="0" err="1" smtClean="0"/>
              <a:t>antikoagülasyon</a:t>
            </a:r>
            <a:r>
              <a:rPr lang="tr-TR" dirty="0" smtClean="0"/>
              <a:t> nadiren </a:t>
            </a:r>
            <a:r>
              <a:rPr lang="tr-TR" dirty="0" err="1" smtClean="0"/>
              <a:t>endikedir</a:t>
            </a:r>
            <a:r>
              <a:rPr lang="tr-TR" dirty="0" smtClean="0"/>
              <a:t>, çünkü </a:t>
            </a:r>
            <a:r>
              <a:rPr lang="tr-TR" dirty="0" err="1" smtClean="0"/>
              <a:t>rekürren</a:t>
            </a:r>
            <a:r>
              <a:rPr lang="tr-TR" dirty="0" smtClean="0"/>
              <a:t> inme riski </a:t>
            </a:r>
            <a:r>
              <a:rPr lang="tr-TR" dirty="0" err="1" smtClean="0"/>
              <a:t>nadirir</a:t>
            </a:r>
            <a:r>
              <a:rPr lang="tr-TR" dirty="0" smtClean="0"/>
              <a:t>.</a:t>
            </a:r>
          </a:p>
          <a:p>
            <a:r>
              <a:rPr lang="tr-TR" dirty="0" err="1" smtClean="0"/>
              <a:t>Yenidoğanda</a:t>
            </a:r>
            <a:r>
              <a:rPr lang="tr-TR" dirty="0" smtClean="0"/>
              <a:t> </a:t>
            </a:r>
            <a:r>
              <a:rPr lang="tr-TR" dirty="0" err="1" smtClean="0"/>
              <a:t>dökümente</a:t>
            </a:r>
            <a:r>
              <a:rPr lang="tr-TR" dirty="0" smtClean="0"/>
              <a:t> edilmiş </a:t>
            </a:r>
            <a:r>
              <a:rPr lang="tr-TR" dirty="0" err="1" smtClean="0"/>
              <a:t>trombofili</a:t>
            </a:r>
            <a:r>
              <a:rPr lang="tr-TR" dirty="0" smtClean="0"/>
              <a:t> ve </a:t>
            </a:r>
            <a:r>
              <a:rPr lang="tr-TR" dirty="0" err="1" smtClean="0"/>
              <a:t>konjenital</a:t>
            </a:r>
            <a:r>
              <a:rPr lang="tr-TR" dirty="0" smtClean="0"/>
              <a:t> kalp hastalığı olanlarda (PDA hariç) tedavi değerlendirilmelidir.</a:t>
            </a:r>
          </a:p>
          <a:p>
            <a:pPr lvl="1"/>
            <a:endParaRPr lang="tr-TR" dirty="0"/>
          </a:p>
        </p:txBody>
      </p:sp>
      <p:sp>
        <p:nvSpPr>
          <p:cNvPr id="4" name="3 Slayt Numarası Yer Tutucusu"/>
          <p:cNvSpPr>
            <a:spLocks noGrp="1"/>
          </p:cNvSpPr>
          <p:nvPr>
            <p:ph type="sldNum" sz="quarter" idx="12"/>
          </p:nvPr>
        </p:nvSpPr>
        <p:spPr/>
        <p:txBody>
          <a:bodyPr/>
          <a:lstStyle/>
          <a:p>
            <a:fld id="{B1DEFA8C-F947-479F-BE07-76B6B3F80BF1}" type="slidenum">
              <a:rPr lang="tr-TR" smtClean="0"/>
              <a:pPr/>
              <a:t>9</a:t>
            </a:fld>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9269</TotalTime>
  <Words>3799</Words>
  <PresentationFormat>Ekran Gösterisi (4:3)</PresentationFormat>
  <Paragraphs>311</Paragraphs>
  <Slides>52</Slides>
  <Notes>10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Zengin</vt:lpstr>
      <vt:lpstr>Çocukluk Çağı İnmelerinde Hiperakut Tedavi  ve Profilaksi</vt:lpstr>
      <vt:lpstr>Sunu planı</vt:lpstr>
      <vt:lpstr>GİRİŞ</vt:lpstr>
      <vt:lpstr>Sınıflama</vt:lpstr>
      <vt:lpstr>Sınıflama</vt:lpstr>
      <vt:lpstr>Epidemiyoloji : Perinatal inme </vt:lpstr>
      <vt:lpstr>Epidemiyoloji :Çocukluk çağı inme</vt:lpstr>
      <vt:lpstr>TEDAVİ</vt:lpstr>
      <vt:lpstr>YENİDOĞAN AAİ</vt:lpstr>
      <vt:lpstr>Slayt 10</vt:lpstr>
      <vt:lpstr>YENİDOĞAN ; SİNOVENÖZ TROMBOZ</vt:lpstr>
      <vt:lpstr>YENİDOĞAN ; SİNOVENÖZ TROMBOZ</vt:lpstr>
      <vt:lpstr>Yenidoğan CSVT de SON SÖZ </vt:lpstr>
      <vt:lpstr>YENİDOĞANDA HEMORAJİK inme</vt:lpstr>
      <vt:lpstr>Klinik Uygulamada Dikkate Alınacak Hususlar</vt:lpstr>
      <vt:lpstr>Klinik Uygulamada Dikkate Alınacak Hususlar</vt:lpstr>
      <vt:lpstr>BİLGİ BOŞLUKLARI</vt:lpstr>
      <vt:lpstr>Slayt 18</vt:lpstr>
      <vt:lpstr>ÇOCUKLUK ÇAĞI İNMESİ</vt:lpstr>
      <vt:lpstr>Tedavi zamanı</vt:lpstr>
      <vt:lpstr>Bilgi boşlukarı</vt:lpstr>
      <vt:lpstr>Slayt 22</vt:lpstr>
      <vt:lpstr>TPA TEDAVİSİ</vt:lpstr>
      <vt:lpstr>TROMBEKTOMİ</vt:lpstr>
      <vt:lpstr>TROMBEKTOMİ</vt:lpstr>
      <vt:lpstr>PRATİKTE ÖNERİLER NELER?</vt:lpstr>
      <vt:lpstr>NİH inme skalası</vt:lpstr>
      <vt:lpstr>NİH inme skalası</vt:lpstr>
      <vt:lpstr>Hemikraniektomi </vt:lpstr>
      <vt:lpstr>Nelere dikkat edilmeli?</vt:lpstr>
      <vt:lpstr>Nelere dikkat edilmeli?</vt:lpstr>
      <vt:lpstr>Slayt 32</vt:lpstr>
      <vt:lpstr>Slayt 33</vt:lpstr>
      <vt:lpstr>Çocuklar hiperakut tedaviye nasıl ulaşır?</vt:lpstr>
      <vt:lpstr>Slayt 35</vt:lpstr>
      <vt:lpstr>çıkması beklenen sorunlar ve çözümleri</vt:lpstr>
      <vt:lpstr>ÇOCUKLUK ÇAĞI AAİ sinde PROFİLAKSİ </vt:lpstr>
      <vt:lpstr>Tekrarlayan inme riski</vt:lpstr>
      <vt:lpstr>Kullanılan ajanlar</vt:lpstr>
      <vt:lpstr>Antitrombotik tedavi </vt:lpstr>
      <vt:lpstr>profilaksi</vt:lpstr>
      <vt:lpstr>profilaksi</vt:lpstr>
      <vt:lpstr>Aspirin direnci</vt:lpstr>
      <vt:lpstr>Aspirin direnci</vt:lpstr>
      <vt:lpstr>Bir istisna</vt:lpstr>
      <vt:lpstr>Orak hücreli anemide profilaksi</vt:lpstr>
      <vt:lpstr>Sinovenöz tromboz profilaksi</vt:lpstr>
      <vt:lpstr>Sinovenöz tromboz profilaksi</vt:lpstr>
      <vt:lpstr>Çocuklukta hemorajik inme </vt:lpstr>
      <vt:lpstr>Slayt 50</vt:lpstr>
      <vt:lpstr>Slayt 51</vt:lpstr>
      <vt:lpstr>Slayt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Çocukluk Çağı İnmelerinde Hiperakut Tedavi  ve Profilaksi</dc:title>
  <dc:creator>Arzu</dc:creator>
  <cp:lastModifiedBy>Arzu</cp:lastModifiedBy>
  <cp:revision>136</cp:revision>
  <dcterms:created xsi:type="dcterms:W3CDTF">2023-05-11T07:31:43Z</dcterms:created>
  <dcterms:modified xsi:type="dcterms:W3CDTF">2023-05-18T07:25:27Z</dcterms:modified>
</cp:coreProperties>
</file>